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12"/>
  </p:notesMasterIdLst>
  <p:sldIdLst>
    <p:sldId id="256" r:id="rId2"/>
    <p:sldId id="335" r:id="rId3"/>
    <p:sldId id="367" r:id="rId4"/>
    <p:sldId id="368" r:id="rId5"/>
    <p:sldId id="369" r:id="rId6"/>
    <p:sldId id="370" r:id="rId7"/>
    <p:sldId id="371" r:id="rId8"/>
    <p:sldId id="372" r:id="rId9"/>
    <p:sldId id="373" r:id="rId10"/>
    <p:sldId id="35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4A4CAE77-B8B1-49B7-9986-23DC29B73BCB}" type="datetime1">
              <a:rPr lang="en-US" smtClean="0"/>
              <a:pPr>
                <a:defRPr/>
              </a:pPr>
              <a:t>4/28/2020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en-US" smtClean="0"/>
              <a:t>Author:RK</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4/28/2020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4/28/2020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3A26468A-707D-43B7-A2A2-6F6E66C6416E}" type="datetime1">
              <a:rPr lang="en-US" smtClean="0"/>
              <a:pPr>
                <a:defRPr/>
              </a:pPr>
              <a:t>4/28/2020</a:t>
            </a:fld>
            <a:endParaRPr lang="en-US"/>
          </a:p>
        </p:txBody>
      </p:sp>
      <p:sp>
        <p:nvSpPr>
          <p:cNvPr id="5" name="Footer Placeholder 4"/>
          <p:cNvSpPr>
            <a:spLocks noGrp="1"/>
          </p:cNvSpPr>
          <p:nvPr>
            <p:ph type="ftr" sz="quarter" idx="11"/>
          </p:nvPr>
        </p:nvSpPr>
        <p:spPr>
          <a:xfrm>
            <a:off x="457200" y="6480969"/>
            <a:ext cx="4260056" cy="300831"/>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86442F78-5EBF-4453-A097-83F2C8DFCA84}" type="datetime1">
              <a:rPr lang="en-US" smtClean="0"/>
              <a:pPr>
                <a:defRPr/>
              </a:pPr>
              <a:t>4/28/2020</a:t>
            </a:fld>
            <a:endParaRPr lang="en-US"/>
          </a:p>
        </p:txBody>
      </p:sp>
      <p:sp>
        <p:nvSpPr>
          <p:cNvPr id="5" name="Footer Placeholder 4"/>
          <p:cNvSpPr>
            <a:spLocks noGrp="1"/>
          </p:cNvSpPr>
          <p:nvPr>
            <p:ph type="ftr" sz="quarter" idx="11"/>
          </p:nvPr>
        </p:nvSpPr>
        <p:spPr>
          <a:xfrm>
            <a:off x="2619376" y="6480969"/>
            <a:ext cx="4260056" cy="300831"/>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pPr>
              <a:defRPr/>
            </a:pPr>
            <a:fld id="{30ECD9A4-5F66-4780-BB8E-330017FFA7D2}" type="slidenum">
              <a:rPr lang="en-US" smtClean="0"/>
              <a:pPr>
                <a:defRPr/>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E7E1BEA8-81AC-4EAA-9B8B-C356D39A598C}" type="datetime1">
              <a:rPr lang="en-US" smtClean="0"/>
              <a:pPr>
                <a:defRPr/>
              </a:pPr>
              <a:t>4/28/2020</a:t>
            </a:fld>
            <a:endParaRPr lang="en-US"/>
          </a:p>
        </p:txBody>
      </p:sp>
      <p:sp>
        <p:nvSpPr>
          <p:cNvPr id="6" name="Footer Placeholder 5"/>
          <p:cNvSpPr>
            <a:spLocks noGrp="1"/>
          </p:cNvSpPr>
          <p:nvPr>
            <p:ph type="ftr" sz="quarter" idx="11"/>
          </p:nvPr>
        </p:nvSpPr>
        <p:spPr>
          <a:xfrm>
            <a:off x="457200" y="6480969"/>
            <a:ext cx="4260056" cy="301752"/>
          </a:xfrm>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0F274DF4-1E11-4BE5-94EE-68DC7FD66A04}" type="datetime1">
              <a:rPr lang="en-US" smtClean="0"/>
              <a:pPr>
                <a:defRPr/>
              </a:pPr>
              <a:t>4/28/2020</a:t>
            </a:fld>
            <a:endParaRPr lang="en-US"/>
          </a:p>
        </p:txBody>
      </p:sp>
      <p:sp>
        <p:nvSpPr>
          <p:cNvPr id="8" name="Footer Placeholder 7"/>
          <p:cNvSpPr>
            <a:spLocks noGrp="1"/>
          </p:cNvSpPr>
          <p:nvPr>
            <p:ph type="ftr" sz="quarter" idx="11"/>
          </p:nvPr>
        </p:nvSpPr>
        <p:spPr>
          <a:xfrm>
            <a:off x="457200" y="6480969"/>
            <a:ext cx="4261104" cy="301752"/>
          </a:xfrm>
        </p:spPr>
        <p:txBody>
          <a:bodyPr/>
          <a:lstStyle/>
          <a:p>
            <a:pPr>
              <a:defRPr/>
            </a:pPr>
            <a:r>
              <a:rPr lang="en-US" smtClean="0"/>
              <a:t>Author:RK</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7E74873D-DF26-421D-BB7D-2443FD85D71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4/28/2020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217256AB-E1A6-415D-9F21-A517C3C15B98}" type="datetime1">
              <a:rPr lang="en-US" smtClean="0"/>
              <a:pPr>
                <a:defRPr/>
              </a:pPr>
              <a:t>4/28/2020</a:t>
            </a:fld>
            <a:endParaRPr lang="en-US"/>
          </a:p>
        </p:txBody>
      </p:sp>
      <p:sp>
        <p:nvSpPr>
          <p:cNvPr id="3" name="Footer Placeholder 2"/>
          <p:cNvSpPr>
            <a:spLocks noGrp="1"/>
          </p:cNvSpPr>
          <p:nvPr>
            <p:ph type="ftr" sz="quarter" idx="11"/>
          </p:nvPr>
        </p:nvSpPr>
        <p:spPr>
          <a:xfrm>
            <a:off x="457200" y="6481890"/>
            <a:ext cx="4260056" cy="300831"/>
          </a:xfrm>
        </p:spPr>
        <p:txBody>
          <a:bodyPr/>
          <a:lstStyle/>
          <a:p>
            <a:pPr>
              <a:defRPr/>
            </a:pPr>
            <a:r>
              <a:rPr lang="en-US" smtClean="0"/>
              <a:t>Author:RK</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A526942A-22AA-43F1-BB1B-25EDD8605733}" type="datetime1">
              <a:rPr lang="en-US" smtClean="0"/>
              <a:pPr>
                <a:defRPr/>
              </a:pPr>
              <a:t>4/28/2020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en-US" smtClean="0"/>
              <a:t>Author:RK</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5C23F445-A553-4D3F-BF04-A18E2120CA0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44528B13-61B8-4B34-AE66-FAA20D62E9E3}" type="datetime1">
              <a:rPr lang="en-US" smtClean="0"/>
              <a:pPr>
                <a:defRPr/>
              </a:pPr>
              <a:t>4/28/2020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en-US" smtClean="0"/>
              <a:t>Author:RK</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5F7CE51B-D314-4748-A7FB-C6BBF3CC08C9}"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DA77A13B-D29E-4A31-9A3D-BDF778EEE264}" type="datetime1">
              <a:rPr lang="en-US" smtClean="0"/>
              <a:pPr>
                <a:defRPr/>
              </a:pPr>
              <a:t>4/28/2020</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1C30FFA0-8383-48F0-ABBC-CA0378A05A10}"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sz="2700" b="1" smtClean="0">
                <a:solidFill>
                  <a:srgbClr val="FF0000"/>
                </a:solidFill>
              </a:rPr>
              <a:t>:</a:t>
            </a:r>
            <a:r>
              <a:rPr lang="en-US" sz="2700" b="1" dirty="0" smtClean="0">
                <a:solidFill>
                  <a:srgbClr val="FF0000"/>
                </a:solidFill>
              </a:rPr>
              <a:t>  </a:t>
            </a:r>
            <a:r>
              <a:rPr lang="en-US" sz="2700" b="1" dirty="0" smtClean="0">
                <a:solidFill>
                  <a:srgbClr val="FF0000"/>
                </a:solidFill>
              </a:rPr>
              <a:t>SPECIAL CONTRACTS - INDEMNITY AND GUARANTEE</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10</a:t>
            </a:fld>
            <a:endParaRPr lang="en-US"/>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152400"/>
            <a:ext cx="8424768" cy="854809"/>
          </a:xfrm>
        </p:spPr>
        <p:txBody>
          <a:bodyPr>
            <a:normAutofit/>
          </a:bodyPr>
          <a:lstStyle/>
          <a:p>
            <a:r>
              <a:rPr lang="en-US" sz="3000" b="1" dirty="0" smtClean="0">
                <a:solidFill>
                  <a:srgbClr val="FF0000"/>
                </a:solidFill>
              </a:rPr>
              <a:t>CONTRACT OF INDEMNITY</a:t>
            </a:r>
            <a:endParaRPr lang="en-US" sz="3000" b="1" dirty="0" smtClean="0">
              <a:solidFill>
                <a:srgbClr val="FF0000"/>
              </a:solidFill>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914400"/>
            <a:ext cx="8534400" cy="5675913"/>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A contract of indemnity is a contract in which one party promises to compensate or </a:t>
            </a:r>
            <a:r>
              <a:rPr lang="en-US" sz="2300" dirty="0" smtClean="0">
                <a:latin typeface="Calibri" pitchFamily="34" charset="0"/>
                <a:cs typeface="Calibri" pitchFamily="34" charset="0"/>
              </a:rPr>
              <a:t>protect the </a:t>
            </a:r>
            <a:r>
              <a:rPr lang="en-US" sz="2300" dirty="0" smtClean="0">
                <a:latin typeface="Calibri" pitchFamily="34" charset="0"/>
                <a:cs typeface="Calibri" pitchFamily="34" charset="0"/>
              </a:rPr>
              <a:t>other party from the losses arising in future. According to section 124 of Indian Contract Act</a:t>
            </a:r>
            <a:r>
              <a:rPr lang="en-US" sz="2300" dirty="0" smtClean="0">
                <a:latin typeface="Calibri" pitchFamily="34" charset="0"/>
                <a:cs typeface="Calibri" pitchFamily="34" charset="0"/>
              </a:rPr>
              <a:t>,” a </a:t>
            </a:r>
            <a:r>
              <a:rPr lang="en-US" sz="2300" dirty="0" smtClean="0">
                <a:latin typeface="Calibri" pitchFamily="34" charset="0"/>
                <a:cs typeface="Calibri" pitchFamily="34" charset="0"/>
              </a:rPr>
              <a:t>contract of </a:t>
            </a:r>
            <a:r>
              <a:rPr lang="en-US" sz="2300" dirty="0" smtClean="0">
                <a:latin typeface="Calibri" pitchFamily="34" charset="0"/>
                <a:cs typeface="Calibri" pitchFamily="34" charset="0"/>
              </a:rPr>
              <a:t>indemnity </a:t>
            </a:r>
            <a:r>
              <a:rPr lang="en-US" sz="2300" dirty="0" smtClean="0">
                <a:latin typeface="Calibri" pitchFamily="34" charset="0"/>
                <a:cs typeface="Calibri" pitchFamily="34" charset="0"/>
              </a:rPr>
              <a:t>is a, contract by which one party promises to save the other from </a:t>
            </a:r>
            <a:r>
              <a:rPr lang="en-US" sz="2300" dirty="0" smtClean="0">
                <a:latin typeface="Calibri" pitchFamily="34" charset="0"/>
                <a:cs typeface="Calibri" pitchFamily="34" charset="0"/>
              </a:rPr>
              <a:t>loss caused </a:t>
            </a:r>
            <a:r>
              <a:rPr lang="en-US" sz="2300" dirty="0" smtClean="0">
                <a:latin typeface="Calibri" pitchFamily="34" charset="0"/>
                <a:cs typeface="Calibri" pitchFamily="34" charset="0"/>
              </a:rPr>
              <a:t>to him either by the conduct of the </a:t>
            </a:r>
            <a:r>
              <a:rPr lang="en-US" sz="2300" dirty="0" err="1" smtClean="0">
                <a:latin typeface="Calibri" pitchFamily="34" charset="0"/>
                <a:cs typeface="Calibri" pitchFamily="34" charset="0"/>
              </a:rPr>
              <a:t>promisor</a:t>
            </a:r>
            <a:r>
              <a:rPr lang="en-US" sz="2300" dirty="0" smtClean="0">
                <a:latin typeface="Calibri" pitchFamily="34" charset="0"/>
                <a:cs typeface="Calibri" pitchFamily="34" charset="0"/>
              </a:rPr>
              <a:t> himself or buy the conduct of any third party</a:t>
            </a:r>
            <a:r>
              <a:rPr lang="en-US" sz="2300" dirty="0" smtClean="0">
                <a:latin typeface="Calibri" pitchFamily="34" charset="0"/>
                <a:cs typeface="Calibri" pitchFamily="34" charset="0"/>
              </a:rPr>
              <a:t>.” The </a:t>
            </a:r>
            <a:r>
              <a:rPr lang="en-US" sz="2300" dirty="0" smtClean="0">
                <a:latin typeface="Calibri" pitchFamily="34" charset="0"/>
                <a:cs typeface="Calibri" pitchFamily="34" charset="0"/>
              </a:rPr>
              <a:t>object of a Contract of Indemnity is essentially to protect the </a:t>
            </a:r>
            <a:r>
              <a:rPr lang="en-US" sz="2300" dirty="0" err="1" smtClean="0">
                <a:latin typeface="Calibri" pitchFamily="34" charset="0"/>
                <a:cs typeface="Calibri" pitchFamily="34" charset="0"/>
              </a:rPr>
              <a:t>promisee</a:t>
            </a:r>
            <a:r>
              <a:rPr lang="en-US" sz="2300" dirty="0" smtClean="0">
                <a:latin typeface="Calibri" pitchFamily="34" charset="0"/>
                <a:cs typeface="Calibri" pitchFamily="34" charset="0"/>
              </a:rPr>
              <a:t> against </a:t>
            </a:r>
            <a:r>
              <a:rPr lang="en-US" sz="2300" dirty="0" smtClean="0">
                <a:latin typeface="Calibri" pitchFamily="34" charset="0"/>
                <a:cs typeface="Calibri" pitchFamily="34" charset="0"/>
              </a:rPr>
              <a:t>anticipated loss</a:t>
            </a:r>
            <a:r>
              <a:rPr lang="en-US" sz="2300" dirty="0" smtClean="0">
                <a:latin typeface="Calibri" pitchFamily="34" charset="0"/>
                <a:cs typeface="Calibri" pitchFamily="34" charset="0"/>
              </a:rPr>
              <a:t>. A contract of fire insurance and marine insurance is a contract of </a:t>
            </a:r>
            <a:r>
              <a:rPr lang="en-US" sz="2300" dirty="0" smtClean="0">
                <a:latin typeface="Calibri" pitchFamily="34" charset="0"/>
                <a:cs typeface="Calibri" pitchFamily="34" charset="0"/>
              </a:rPr>
              <a:t>indemnity. </a:t>
            </a:r>
          </a:p>
          <a:p>
            <a:pPr algn="just"/>
            <a:r>
              <a:rPr lang="en-US" sz="2300" dirty="0" smtClean="0">
                <a:latin typeface="Calibri" pitchFamily="34" charset="0"/>
                <a:cs typeface="Calibri" pitchFamily="34" charset="0"/>
              </a:rPr>
              <a:t>	</a:t>
            </a:r>
            <a:r>
              <a:rPr lang="en-US" sz="2300" dirty="0" smtClean="0">
                <a:latin typeface="Calibri" pitchFamily="34" charset="0"/>
                <a:cs typeface="Calibri" pitchFamily="34" charset="0"/>
              </a:rPr>
              <a:t>The </a:t>
            </a:r>
            <a:r>
              <a:rPr lang="en-US" sz="2300" dirty="0" smtClean="0">
                <a:latin typeface="Calibri" pitchFamily="34" charset="0"/>
                <a:cs typeface="Calibri" pitchFamily="34" charset="0"/>
              </a:rPr>
              <a:t>person who promises to save the other from the loss is called indemnifier. The </a:t>
            </a:r>
            <a:r>
              <a:rPr lang="en-US" sz="2300" dirty="0" smtClean="0">
                <a:latin typeface="Calibri" pitchFamily="34" charset="0"/>
                <a:cs typeface="Calibri" pitchFamily="34" charset="0"/>
              </a:rPr>
              <a:t>person to </a:t>
            </a:r>
            <a:r>
              <a:rPr lang="en-US" sz="2300" dirty="0" smtClean="0">
                <a:latin typeface="Calibri" pitchFamily="34" charset="0"/>
                <a:cs typeface="Calibri" pitchFamily="34" charset="0"/>
              </a:rPr>
              <a:t>whom the promise is made, is called indemnified or indemnity holder. A valid contract </a:t>
            </a:r>
            <a:r>
              <a:rPr lang="en-US" sz="2300" dirty="0" smtClean="0">
                <a:latin typeface="Calibri" pitchFamily="34" charset="0"/>
                <a:cs typeface="Calibri" pitchFamily="34" charset="0"/>
              </a:rPr>
              <a:t>of indemnity </a:t>
            </a:r>
            <a:r>
              <a:rPr lang="en-US" sz="2300" dirty="0" smtClean="0">
                <a:latin typeface="Calibri" pitchFamily="34" charset="0"/>
                <a:cs typeface="Calibri" pitchFamily="34" charset="0"/>
              </a:rPr>
              <a:t>must have the following ingredients:</a:t>
            </a:r>
          </a:p>
          <a:p>
            <a:pPr algn="just"/>
            <a:r>
              <a:rPr lang="en-US" sz="2300" dirty="0" smtClean="0">
                <a:latin typeface="Calibri" pitchFamily="34" charset="0"/>
                <a:cs typeface="Calibri" pitchFamily="34" charset="0"/>
              </a:rPr>
              <a:t>1. One party promises to save the other from loss caused to the latter</a:t>
            </a:r>
          </a:p>
          <a:p>
            <a:pPr algn="just"/>
            <a:r>
              <a:rPr lang="en-US" sz="2300" dirty="0" smtClean="0">
                <a:latin typeface="Calibri" pitchFamily="34" charset="0"/>
                <a:cs typeface="Calibri" pitchFamily="34" charset="0"/>
              </a:rPr>
              <a:t>2. The loss is caused to him by the conduct of the </a:t>
            </a:r>
            <a:r>
              <a:rPr lang="en-US" sz="2300" dirty="0" err="1" smtClean="0">
                <a:latin typeface="Calibri" pitchFamily="34" charset="0"/>
                <a:cs typeface="Calibri" pitchFamily="34" charset="0"/>
              </a:rPr>
              <a:t>promisor</a:t>
            </a:r>
            <a:r>
              <a:rPr lang="en-US" sz="2300" dirty="0" smtClean="0">
                <a:latin typeface="Calibri" pitchFamily="34" charset="0"/>
                <a:cs typeface="Calibri" pitchFamily="34" charset="0"/>
              </a:rPr>
              <a:t>, and</a:t>
            </a:r>
          </a:p>
          <a:p>
            <a:pPr algn="just"/>
            <a:r>
              <a:rPr lang="en-US" sz="2300" dirty="0" smtClean="0">
                <a:latin typeface="Calibri" pitchFamily="34" charset="0"/>
                <a:cs typeface="Calibri" pitchFamily="34" charset="0"/>
              </a:rPr>
              <a:t>3. The loss is caused by the conduct of any other third person</a:t>
            </a:r>
            <a:r>
              <a:rPr lang="en-US" sz="2300" dirty="0" smtClean="0">
                <a:latin typeface="Calibri" pitchFamily="34" charset="0"/>
                <a:cs typeface="Calibri" pitchFamily="34" charset="0"/>
              </a:rPr>
              <a:t>.</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152400"/>
            <a:ext cx="8424768" cy="854809"/>
          </a:xfrm>
        </p:spPr>
        <p:txBody>
          <a:bodyPr>
            <a:normAutofit/>
          </a:bodyPr>
          <a:lstStyle/>
          <a:p>
            <a:r>
              <a:rPr lang="en-US" sz="2600" b="1" dirty="0" smtClean="0">
                <a:solidFill>
                  <a:srgbClr val="FF0000"/>
                </a:solidFill>
              </a:rPr>
              <a:t>Features of Indemnity contract:</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914400"/>
            <a:ext cx="8534400" cy="4998804"/>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1</a:t>
            </a:r>
            <a:r>
              <a:rPr lang="en-US" sz="2300" dirty="0" smtClean="0">
                <a:latin typeface="Calibri" pitchFamily="34" charset="0"/>
                <a:cs typeface="Calibri" pitchFamily="34" charset="0"/>
              </a:rPr>
              <a:t>. </a:t>
            </a:r>
            <a:r>
              <a:rPr lang="en-US" sz="2300" b="1" dirty="0" smtClean="0">
                <a:latin typeface="Calibri" pitchFamily="34" charset="0"/>
                <a:cs typeface="Calibri" pitchFamily="34" charset="0"/>
              </a:rPr>
              <a:t>Express contract of indemnity: - </a:t>
            </a:r>
            <a:r>
              <a:rPr lang="en-US" sz="2300" dirty="0" smtClean="0">
                <a:latin typeface="Calibri" pitchFamily="34" charset="0"/>
                <a:cs typeface="Calibri" pitchFamily="34" charset="0"/>
              </a:rPr>
              <a:t>Where the terms of the contract of indemnity are </a:t>
            </a:r>
            <a:r>
              <a:rPr lang="en-US" sz="2300" dirty="0" smtClean="0">
                <a:latin typeface="Calibri" pitchFamily="34" charset="0"/>
                <a:cs typeface="Calibri" pitchFamily="34" charset="0"/>
              </a:rPr>
              <a:t>either in </a:t>
            </a:r>
            <a:r>
              <a:rPr lang="en-US" sz="2300" dirty="0" smtClean="0">
                <a:latin typeface="Calibri" pitchFamily="34" charset="0"/>
                <a:cs typeface="Calibri" pitchFamily="34" charset="0"/>
              </a:rPr>
              <a:t>oral or in written, it is called an express contract of indemnity.</a:t>
            </a:r>
          </a:p>
          <a:p>
            <a:pPr algn="just"/>
            <a:r>
              <a:rPr lang="en-US" sz="2300" dirty="0" smtClean="0">
                <a:latin typeface="Calibri" pitchFamily="34" charset="0"/>
                <a:cs typeface="Calibri" pitchFamily="34" charset="0"/>
              </a:rPr>
              <a:t>2. </a:t>
            </a:r>
            <a:r>
              <a:rPr lang="en-US" sz="2300" b="1" dirty="0" smtClean="0">
                <a:latin typeface="Calibri" pitchFamily="34" charset="0"/>
                <a:cs typeface="Calibri" pitchFamily="34" charset="0"/>
              </a:rPr>
              <a:t>Implied contract of indemnity: </a:t>
            </a:r>
            <a:r>
              <a:rPr lang="en-US" sz="2300" b="1" dirty="0" smtClean="0">
                <a:latin typeface="Calibri" pitchFamily="34" charset="0"/>
                <a:cs typeface="Calibri" pitchFamily="34" charset="0"/>
              </a:rPr>
              <a:t>- </a:t>
            </a:r>
            <a:r>
              <a:rPr lang="en-US" sz="2300" dirty="0" smtClean="0">
                <a:latin typeface="Calibri" pitchFamily="34" charset="0"/>
                <a:cs typeface="Calibri" pitchFamily="34" charset="0"/>
              </a:rPr>
              <a:t>Where </a:t>
            </a:r>
            <a:r>
              <a:rPr lang="en-US" sz="2300" dirty="0" smtClean="0">
                <a:latin typeface="Calibri" pitchFamily="34" charset="0"/>
                <a:cs typeface="Calibri" pitchFamily="34" charset="0"/>
              </a:rPr>
              <a:t>the contract of indemnity inferred from </a:t>
            </a:r>
            <a:r>
              <a:rPr lang="en-US" sz="2300" dirty="0" smtClean="0">
                <a:latin typeface="Calibri" pitchFamily="34" charset="0"/>
                <a:cs typeface="Calibri" pitchFamily="34" charset="0"/>
              </a:rPr>
              <a:t>the circumstances </a:t>
            </a:r>
            <a:r>
              <a:rPr lang="en-US" sz="2300" dirty="0" smtClean="0">
                <a:latin typeface="Calibri" pitchFamily="34" charset="0"/>
                <a:cs typeface="Calibri" pitchFamily="34" charset="0"/>
              </a:rPr>
              <a:t>of the case, or from the relationship of parties, is called an implied contract</a:t>
            </a:r>
          </a:p>
          <a:p>
            <a:pPr algn="just"/>
            <a:r>
              <a:rPr lang="en-US" sz="2300" dirty="0" smtClean="0">
                <a:latin typeface="Calibri" pitchFamily="34" charset="0"/>
                <a:cs typeface="Calibri" pitchFamily="34" charset="0"/>
              </a:rPr>
              <a:t>of indemnity.</a:t>
            </a:r>
          </a:p>
          <a:p>
            <a:pPr algn="just"/>
            <a:r>
              <a:rPr lang="en-US" sz="2300" dirty="0" smtClean="0">
                <a:latin typeface="Calibri" pitchFamily="34" charset="0"/>
                <a:cs typeface="Calibri" pitchFamily="34" charset="0"/>
              </a:rPr>
              <a:t>3. </a:t>
            </a:r>
            <a:r>
              <a:rPr lang="en-US" sz="2300" b="1" dirty="0" smtClean="0">
                <a:latin typeface="Calibri" pitchFamily="34" charset="0"/>
                <a:cs typeface="Calibri" pitchFamily="34" charset="0"/>
              </a:rPr>
              <a:t>Compensation of loss: - </a:t>
            </a:r>
            <a:r>
              <a:rPr lang="en-US" sz="2300" dirty="0" smtClean="0">
                <a:latin typeface="Calibri" pitchFamily="34" charset="0"/>
                <a:cs typeface="Calibri" pitchFamily="34" charset="0"/>
              </a:rPr>
              <a:t>In the case of contract of indemnity, there is a compensa</a:t>
            </a:r>
            <a:r>
              <a:rPr lang="en-US" sz="2300" b="1" dirty="0" smtClean="0">
                <a:latin typeface="Calibri" pitchFamily="34" charset="0"/>
                <a:cs typeface="Calibri" pitchFamily="34" charset="0"/>
              </a:rPr>
              <a:t>tion </a:t>
            </a:r>
            <a:r>
              <a:rPr lang="en-US" sz="2300" b="1" dirty="0" smtClean="0">
                <a:latin typeface="Calibri" pitchFamily="34" charset="0"/>
                <a:cs typeface="Calibri" pitchFamily="34" charset="0"/>
              </a:rPr>
              <a:t>for </a:t>
            </a:r>
            <a:r>
              <a:rPr lang="en-US" sz="2300" dirty="0" smtClean="0">
                <a:latin typeface="Calibri" pitchFamily="34" charset="0"/>
                <a:cs typeface="Calibri" pitchFamily="34" charset="0"/>
              </a:rPr>
              <a:t>the </a:t>
            </a:r>
            <a:r>
              <a:rPr lang="en-US" sz="2300" dirty="0" smtClean="0">
                <a:latin typeface="Calibri" pitchFamily="34" charset="0"/>
                <a:cs typeface="Calibri" pitchFamily="34" charset="0"/>
              </a:rPr>
              <a:t>loss suffered by the indemnified.</a:t>
            </a:r>
          </a:p>
          <a:p>
            <a:pPr algn="just"/>
            <a:r>
              <a:rPr lang="en-US" sz="2300" dirty="0" smtClean="0">
                <a:latin typeface="Calibri" pitchFamily="34" charset="0"/>
                <a:cs typeface="Calibri" pitchFamily="34" charset="0"/>
              </a:rPr>
              <a:t>4. </a:t>
            </a:r>
            <a:r>
              <a:rPr lang="en-US" sz="2300" b="1" dirty="0" smtClean="0">
                <a:latin typeface="Calibri" pitchFamily="34" charset="0"/>
                <a:cs typeface="Calibri" pitchFamily="34" charset="0"/>
              </a:rPr>
              <a:t>Essentials of a valid contract: </a:t>
            </a:r>
            <a:r>
              <a:rPr lang="en-US" sz="2300" dirty="0" smtClean="0">
                <a:latin typeface="Calibri" pitchFamily="34" charset="0"/>
                <a:cs typeface="Calibri" pitchFamily="34" charset="0"/>
              </a:rPr>
              <a:t>A contract of indemnity is also required to possess all </a:t>
            </a:r>
            <a:r>
              <a:rPr lang="en-US" sz="2300" dirty="0" smtClean="0">
                <a:latin typeface="Calibri" pitchFamily="34" charset="0"/>
                <a:cs typeface="Calibri" pitchFamily="34" charset="0"/>
              </a:rPr>
              <a:t>the essentials </a:t>
            </a:r>
            <a:r>
              <a:rPr lang="en-US" sz="2300" dirty="0" smtClean="0">
                <a:latin typeface="Calibri" pitchFamily="34" charset="0"/>
                <a:cs typeface="Calibri" pitchFamily="34" charset="0"/>
              </a:rPr>
              <a:t>of a valid contract</a:t>
            </a:r>
            <a:r>
              <a:rPr lang="en-US" sz="2300" dirty="0" smtClean="0">
                <a:latin typeface="Calibri" pitchFamily="34" charset="0"/>
                <a:cs typeface="Calibri" pitchFamily="34" charset="0"/>
              </a:rPr>
              <a:t>.</a:t>
            </a:r>
          </a:p>
          <a:p>
            <a:pPr algn="just"/>
            <a:endParaRPr lang="en-US" sz="2300" dirty="0" smtClean="0">
              <a:latin typeface="Calibri" pitchFamily="34" charset="0"/>
              <a:cs typeface="Calibri" pitchFamily="34" charset="0"/>
            </a:endParaRPr>
          </a:p>
          <a:p>
            <a:pPr algn="just"/>
            <a:r>
              <a:rPr lang="en-US" sz="2400" b="1" dirty="0" smtClean="0">
                <a:solidFill>
                  <a:srgbClr val="FF0000"/>
                </a:solidFill>
                <a:latin typeface="Calibri" pitchFamily="34" charset="0"/>
                <a:cs typeface="Calibri" pitchFamily="34" charset="0"/>
              </a:rPr>
              <a:t>Objective </a:t>
            </a:r>
            <a:r>
              <a:rPr lang="en-US" sz="2400" b="1" dirty="0" smtClean="0">
                <a:solidFill>
                  <a:srgbClr val="FF0000"/>
                </a:solidFill>
                <a:latin typeface="Calibri" pitchFamily="34" charset="0"/>
                <a:cs typeface="Calibri" pitchFamily="34" charset="0"/>
              </a:rPr>
              <a:t>of contract of indemnity:</a:t>
            </a:r>
            <a:r>
              <a:rPr lang="en-US" sz="2400" b="1" dirty="0" smtClean="0">
                <a:latin typeface="Calibri" pitchFamily="34" charset="0"/>
                <a:cs typeface="Calibri" pitchFamily="34" charset="0"/>
              </a:rPr>
              <a:t>-</a:t>
            </a:r>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objective </a:t>
            </a:r>
            <a:r>
              <a:rPr lang="en-US" sz="2400" dirty="0" smtClean="0">
                <a:latin typeface="Calibri" pitchFamily="34" charset="0"/>
                <a:cs typeface="Calibri" pitchFamily="34" charset="0"/>
              </a:rPr>
              <a:t>of indemnity is essentially to protect </a:t>
            </a:r>
            <a:r>
              <a:rPr lang="en-US" sz="2400" dirty="0" smtClean="0">
                <a:latin typeface="Calibri" pitchFamily="34" charset="0"/>
                <a:cs typeface="Calibri" pitchFamily="34" charset="0"/>
              </a:rPr>
              <a:t>the indemnified </a:t>
            </a:r>
            <a:r>
              <a:rPr lang="en-US" sz="2400" dirty="0" smtClean="0">
                <a:latin typeface="Calibri" pitchFamily="34" charset="0"/>
                <a:cs typeface="Calibri" pitchFamily="34" charset="0"/>
              </a:rPr>
              <a:t>from the anticipated loss.</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152400"/>
            <a:ext cx="8424768" cy="854809"/>
          </a:xfrm>
        </p:spPr>
        <p:txBody>
          <a:bodyPr>
            <a:normAutofit/>
          </a:bodyPr>
          <a:lstStyle/>
          <a:p>
            <a:r>
              <a:rPr lang="en-US" sz="2600" b="1" dirty="0" smtClean="0">
                <a:solidFill>
                  <a:srgbClr val="FF0000"/>
                </a:solidFill>
              </a:rPr>
              <a:t>Rights of an indemnity holder:-</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914400"/>
            <a:ext cx="8534400" cy="5552802"/>
          </a:xfrm>
          <a:prstGeom prst="rect">
            <a:avLst/>
          </a:prstGeom>
        </p:spPr>
        <p:txBody>
          <a:bodyPr vert="horz" wrap="square" lIns="0" tIns="12700" rIns="0" bIns="0" rtlCol="0">
            <a:spAutoFit/>
          </a:bodyPr>
          <a:lstStyle/>
          <a:p>
            <a:pPr algn="just"/>
            <a:r>
              <a:rPr lang="en-US" sz="2250" b="1" dirty="0" smtClean="0">
                <a:latin typeface="Calibri" pitchFamily="34" charset="0"/>
                <a:cs typeface="Calibri" pitchFamily="34" charset="0"/>
              </a:rPr>
              <a:t>According </a:t>
            </a:r>
            <a:r>
              <a:rPr lang="en-US" sz="2250" b="1" dirty="0" smtClean="0">
                <a:latin typeface="Calibri" pitchFamily="34" charset="0"/>
                <a:cs typeface="Calibri" pitchFamily="34" charset="0"/>
              </a:rPr>
              <a:t>to sec.125, the following are the rights of </a:t>
            </a:r>
            <a:r>
              <a:rPr lang="en-US" sz="2250" b="1" dirty="0" smtClean="0">
                <a:latin typeface="Calibri" pitchFamily="34" charset="0"/>
                <a:cs typeface="Calibri" pitchFamily="34" charset="0"/>
              </a:rPr>
              <a:t>an </a:t>
            </a:r>
            <a:r>
              <a:rPr lang="en-US" sz="2250" dirty="0" smtClean="0">
                <a:latin typeface="Calibri" pitchFamily="34" charset="0"/>
                <a:cs typeface="Calibri" pitchFamily="34" charset="0"/>
              </a:rPr>
              <a:t>indemnity </a:t>
            </a:r>
            <a:r>
              <a:rPr lang="en-US" sz="2250" dirty="0" smtClean="0">
                <a:latin typeface="Calibri" pitchFamily="34" charset="0"/>
                <a:cs typeface="Calibri" pitchFamily="34" charset="0"/>
              </a:rPr>
              <a:t>holder:</a:t>
            </a:r>
          </a:p>
          <a:p>
            <a:pPr algn="just"/>
            <a:r>
              <a:rPr lang="en-US" sz="2250" dirty="0" smtClean="0">
                <a:latin typeface="Calibri" pitchFamily="34" charset="0"/>
                <a:cs typeface="Calibri" pitchFamily="34" charset="0"/>
              </a:rPr>
              <a:t>1. </a:t>
            </a:r>
            <a:r>
              <a:rPr lang="en-US" sz="2250" b="1" dirty="0" smtClean="0">
                <a:latin typeface="Calibri" pitchFamily="34" charset="0"/>
                <a:cs typeface="Calibri" pitchFamily="34" charset="0"/>
              </a:rPr>
              <a:t>Right to recover damages: - </a:t>
            </a:r>
            <a:r>
              <a:rPr lang="en-US" sz="2250" dirty="0" smtClean="0">
                <a:latin typeface="Calibri" pitchFamily="34" charset="0"/>
                <a:cs typeface="Calibri" pitchFamily="34" charset="0"/>
              </a:rPr>
              <a:t>All damages which he may be compelled to pay in any </a:t>
            </a:r>
            <a:r>
              <a:rPr lang="en-US" sz="2250" dirty="0" smtClean="0">
                <a:latin typeface="Calibri" pitchFamily="34" charset="0"/>
                <a:cs typeface="Calibri" pitchFamily="34" charset="0"/>
              </a:rPr>
              <a:t>suit of </a:t>
            </a:r>
            <a:r>
              <a:rPr lang="en-US" sz="2250" dirty="0" smtClean="0">
                <a:latin typeface="Calibri" pitchFamily="34" charset="0"/>
                <a:cs typeface="Calibri" pitchFamily="34" charset="0"/>
              </a:rPr>
              <a:t>any matter to which he promise to indemnify applies.</a:t>
            </a:r>
          </a:p>
          <a:p>
            <a:pPr algn="just"/>
            <a:r>
              <a:rPr lang="en-US" sz="2250" b="1" dirty="0" smtClean="0">
                <a:latin typeface="Calibri" pitchFamily="34" charset="0"/>
                <a:cs typeface="Calibri" pitchFamily="34" charset="0"/>
              </a:rPr>
              <a:t>2. Right to recover cost: -</a:t>
            </a:r>
            <a:r>
              <a:rPr lang="en-US" sz="2250" dirty="0" smtClean="0">
                <a:latin typeface="Calibri" pitchFamily="34" charset="0"/>
                <a:cs typeface="Calibri" pitchFamily="34" charset="0"/>
              </a:rPr>
              <a:t> All costs he may be compelled to ay in any such suit. But </a:t>
            </a:r>
            <a:r>
              <a:rPr lang="en-US" sz="2250" dirty="0" smtClean="0">
                <a:latin typeface="Calibri" pitchFamily="34" charset="0"/>
                <a:cs typeface="Calibri" pitchFamily="34" charset="0"/>
              </a:rPr>
              <a:t>the indemnity </a:t>
            </a:r>
            <a:r>
              <a:rPr lang="en-US" sz="2250" dirty="0" smtClean="0">
                <a:latin typeface="Calibri" pitchFamily="34" charset="0"/>
                <a:cs typeface="Calibri" pitchFamily="34" charset="0"/>
              </a:rPr>
              <a:t>holder can recover such cost only if he had acted prudently and did </a:t>
            </a:r>
            <a:r>
              <a:rPr lang="en-US" sz="2250" dirty="0" smtClean="0">
                <a:latin typeface="Calibri" pitchFamily="34" charset="0"/>
                <a:cs typeface="Calibri" pitchFamily="34" charset="0"/>
              </a:rPr>
              <a:t>not contravene </a:t>
            </a:r>
            <a:r>
              <a:rPr lang="en-US" sz="2250" dirty="0" smtClean="0">
                <a:latin typeface="Calibri" pitchFamily="34" charset="0"/>
                <a:cs typeface="Calibri" pitchFamily="34" charset="0"/>
              </a:rPr>
              <a:t>the orders of the indemnifier or only if the indemnifier authorized him to </a:t>
            </a:r>
            <a:r>
              <a:rPr lang="en-US" sz="2250" dirty="0" smtClean="0">
                <a:latin typeface="Calibri" pitchFamily="34" charset="0"/>
                <a:cs typeface="Calibri" pitchFamily="34" charset="0"/>
              </a:rPr>
              <a:t>bring or </a:t>
            </a:r>
            <a:r>
              <a:rPr lang="en-US" sz="2250" dirty="0" smtClean="0">
                <a:latin typeface="Calibri" pitchFamily="34" charset="0"/>
                <a:cs typeface="Calibri" pitchFamily="34" charset="0"/>
              </a:rPr>
              <a:t>defend the suit.</a:t>
            </a:r>
          </a:p>
          <a:p>
            <a:pPr algn="just"/>
            <a:r>
              <a:rPr lang="en-US" sz="2250" dirty="0" smtClean="0">
                <a:latin typeface="Calibri" pitchFamily="34" charset="0"/>
                <a:cs typeface="Calibri" pitchFamily="34" charset="0"/>
              </a:rPr>
              <a:t>3. </a:t>
            </a:r>
            <a:r>
              <a:rPr lang="en-US" sz="2250" b="1" dirty="0" smtClean="0">
                <a:latin typeface="Calibri" pitchFamily="34" charset="0"/>
                <a:cs typeface="Calibri" pitchFamily="34" charset="0"/>
              </a:rPr>
              <a:t>Right to recover all sum paid: - </a:t>
            </a:r>
            <a:r>
              <a:rPr lang="en-US" sz="2250" dirty="0" smtClean="0">
                <a:latin typeface="Calibri" pitchFamily="34" charset="0"/>
                <a:cs typeface="Calibri" pitchFamily="34" charset="0"/>
              </a:rPr>
              <a:t>He is entitled to recover all the sums which he may </a:t>
            </a:r>
            <a:r>
              <a:rPr lang="en-US" sz="2250" dirty="0" smtClean="0">
                <a:latin typeface="Calibri" pitchFamily="34" charset="0"/>
                <a:cs typeface="Calibri" pitchFamily="34" charset="0"/>
              </a:rPr>
              <a:t>have paid </a:t>
            </a:r>
            <a:r>
              <a:rPr lang="en-US" sz="2250" dirty="0" smtClean="0">
                <a:latin typeface="Calibri" pitchFamily="34" charset="0"/>
                <a:cs typeface="Calibri" pitchFamily="34" charset="0"/>
              </a:rPr>
              <a:t>under the terms of any compromise of any such suit, provided such compromise is </a:t>
            </a:r>
            <a:r>
              <a:rPr lang="en-US" sz="2250" dirty="0" smtClean="0">
                <a:latin typeface="Calibri" pitchFamily="34" charset="0"/>
                <a:cs typeface="Calibri" pitchFamily="34" charset="0"/>
              </a:rPr>
              <a:t>not contrary </a:t>
            </a:r>
            <a:r>
              <a:rPr lang="en-US" sz="2250" dirty="0" smtClean="0">
                <a:latin typeface="Calibri" pitchFamily="34" charset="0"/>
                <a:cs typeface="Calibri" pitchFamily="34" charset="0"/>
              </a:rPr>
              <a:t>to the orders of the </a:t>
            </a:r>
            <a:r>
              <a:rPr lang="en-US" sz="2250" dirty="0" err="1" smtClean="0">
                <a:latin typeface="Calibri" pitchFamily="34" charset="0"/>
                <a:cs typeface="Calibri" pitchFamily="34" charset="0"/>
              </a:rPr>
              <a:t>promisor</a:t>
            </a:r>
            <a:r>
              <a:rPr lang="en-US" sz="2250" dirty="0" smtClean="0">
                <a:latin typeface="Calibri" pitchFamily="34" charset="0"/>
                <a:cs typeface="Calibri" pitchFamily="34" charset="0"/>
              </a:rPr>
              <a:t> and was one which it would have been prudent </a:t>
            </a:r>
            <a:r>
              <a:rPr lang="en-US" sz="2250" dirty="0" smtClean="0">
                <a:latin typeface="Calibri" pitchFamily="34" charset="0"/>
                <a:cs typeface="Calibri" pitchFamily="34" charset="0"/>
              </a:rPr>
              <a:t>for the </a:t>
            </a:r>
            <a:r>
              <a:rPr lang="en-US" sz="2250" dirty="0" smtClean="0">
                <a:latin typeface="Calibri" pitchFamily="34" charset="0"/>
                <a:cs typeface="Calibri" pitchFamily="34" charset="0"/>
              </a:rPr>
              <a:t>indemnity holder to make.</a:t>
            </a:r>
          </a:p>
          <a:p>
            <a:pPr algn="just"/>
            <a:r>
              <a:rPr lang="en-US" sz="2250" dirty="0" smtClean="0">
                <a:latin typeface="Calibri" pitchFamily="34" charset="0"/>
                <a:cs typeface="Calibri" pitchFamily="34" charset="0"/>
              </a:rPr>
              <a:t>4. </a:t>
            </a:r>
            <a:r>
              <a:rPr lang="en-US" sz="2250" b="1" dirty="0" smtClean="0">
                <a:latin typeface="Calibri" pitchFamily="34" charset="0"/>
                <a:cs typeface="Calibri" pitchFamily="34" charset="0"/>
              </a:rPr>
              <a:t>Suit for specific performance: - </a:t>
            </a:r>
            <a:r>
              <a:rPr lang="en-US" sz="2250" dirty="0" smtClean="0">
                <a:latin typeface="Calibri" pitchFamily="34" charset="0"/>
                <a:cs typeface="Calibri" pitchFamily="34" charset="0"/>
              </a:rPr>
              <a:t>An indemnity holder is entitled to sue the </a:t>
            </a:r>
            <a:r>
              <a:rPr lang="en-US" sz="2250" dirty="0" smtClean="0">
                <a:latin typeface="Calibri" pitchFamily="34" charset="0"/>
                <a:cs typeface="Calibri" pitchFamily="34" charset="0"/>
              </a:rPr>
              <a:t>indemnifier even </a:t>
            </a:r>
            <a:r>
              <a:rPr lang="en-US" sz="2250" dirty="0" smtClean="0">
                <a:latin typeface="Calibri" pitchFamily="34" charset="0"/>
                <a:cs typeface="Calibri" pitchFamily="34" charset="0"/>
              </a:rPr>
              <a:t>before he has suffered any damage, provided an absolute liability has been </a:t>
            </a:r>
            <a:r>
              <a:rPr lang="en-US" sz="2250" dirty="0" smtClean="0">
                <a:latin typeface="Calibri" pitchFamily="34" charset="0"/>
                <a:cs typeface="Calibri" pitchFamily="34" charset="0"/>
              </a:rPr>
              <a:t>incurred by </a:t>
            </a:r>
            <a:r>
              <a:rPr lang="en-US" sz="2250" dirty="0" smtClean="0">
                <a:latin typeface="Calibri" pitchFamily="34" charset="0"/>
                <a:cs typeface="Calibri" pitchFamily="34" charset="0"/>
              </a:rPr>
              <a:t>him.</a:t>
            </a:r>
            <a:endParaRPr lang="en-US" sz="225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152400"/>
            <a:ext cx="8424768" cy="854809"/>
          </a:xfrm>
        </p:spPr>
        <p:txBody>
          <a:bodyPr>
            <a:normAutofit/>
          </a:bodyPr>
          <a:lstStyle/>
          <a:p>
            <a:r>
              <a:rPr lang="en-US" sz="2600" b="1" dirty="0" smtClean="0">
                <a:solidFill>
                  <a:srgbClr val="FF0000"/>
                </a:solidFill>
              </a:rPr>
              <a:t>Rights of an Indemnifier:</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914400"/>
            <a:ext cx="8534400" cy="5945217"/>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1</a:t>
            </a:r>
            <a:r>
              <a:rPr lang="en-US" sz="2200" dirty="0" smtClean="0">
                <a:latin typeface="Calibri" pitchFamily="34" charset="0"/>
                <a:cs typeface="Calibri" pitchFamily="34" charset="0"/>
              </a:rPr>
              <a:t>. </a:t>
            </a:r>
            <a:r>
              <a:rPr lang="en-US" sz="2200" b="1" dirty="0" smtClean="0">
                <a:latin typeface="Calibri" pitchFamily="34" charset="0"/>
                <a:cs typeface="Calibri" pitchFamily="34" charset="0"/>
              </a:rPr>
              <a:t>Right to subrogation: - </a:t>
            </a:r>
            <a:r>
              <a:rPr lang="en-US" sz="2200" dirty="0" smtClean="0">
                <a:latin typeface="Calibri" pitchFamily="34" charset="0"/>
                <a:cs typeface="Calibri" pitchFamily="34" charset="0"/>
              </a:rPr>
              <a:t>On payment of the amount of loss or liability to the </a:t>
            </a:r>
            <a:r>
              <a:rPr lang="en-US" sz="2200" dirty="0" smtClean="0">
                <a:latin typeface="Calibri" pitchFamily="34" charset="0"/>
                <a:cs typeface="Calibri" pitchFamily="34" charset="0"/>
              </a:rPr>
              <a:t>indemnified the </a:t>
            </a:r>
            <a:r>
              <a:rPr lang="en-US" sz="2200" dirty="0" smtClean="0">
                <a:latin typeface="Calibri" pitchFamily="34" charset="0"/>
                <a:cs typeface="Calibri" pitchFamily="34" charset="0"/>
              </a:rPr>
              <a:t>indemnifier is subrogated to all the rights of indemnified.</a:t>
            </a:r>
          </a:p>
          <a:p>
            <a:pPr algn="just"/>
            <a:r>
              <a:rPr lang="en-US" sz="2200" dirty="0" smtClean="0">
                <a:latin typeface="Calibri" pitchFamily="34" charset="0"/>
                <a:cs typeface="Calibri" pitchFamily="34" charset="0"/>
              </a:rPr>
              <a:t>2. </a:t>
            </a:r>
            <a:r>
              <a:rPr lang="en-US" sz="2200" b="1" dirty="0" smtClean="0">
                <a:latin typeface="Calibri" pitchFamily="34" charset="0"/>
                <a:cs typeface="Calibri" pitchFamily="34" charset="0"/>
              </a:rPr>
              <a:t>Right to equities: - </a:t>
            </a:r>
            <a:r>
              <a:rPr lang="en-US" sz="2200" dirty="0" smtClean="0">
                <a:latin typeface="Calibri" pitchFamily="34" charset="0"/>
                <a:cs typeface="Calibri" pitchFamily="34" charset="0"/>
              </a:rPr>
              <a:t>After making payment to the indemnified for the loss, indemnifier </a:t>
            </a:r>
            <a:r>
              <a:rPr lang="en-US" sz="2200" dirty="0" smtClean="0">
                <a:latin typeface="Calibri" pitchFamily="34" charset="0"/>
                <a:cs typeface="Calibri" pitchFamily="34" charset="0"/>
              </a:rPr>
              <a:t>is entitled </a:t>
            </a:r>
            <a:r>
              <a:rPr lang="en-US" sz="2200" dirty="0" smtClean="0">
                <a:latin typeface="Calibri" pitchFamily="34" charset="0"/>
                <a:cs typeface="Calibri" pitchFamily="34" charset="0"/>
              </a:rPr>
              <a:t>for all equities which indemnified could have enforced against the third party </a:t>
            </a:r>
            <a:r>
              <a:rPr lang="en-US" sz="2200" dirty="0" smtClean="0">
                <a:latin typeface="Calibri" pitchFamily="34" charset="0"/>
                <a:cs typeface="Calibri" pitchFamily="34" charset="0"/>
              </a:rPr>
              <a:t>liable for </a:t>
            </a:r>
            <a:r>
              <a:rPr lang="en-US" sz="2200" dirty="0" smtClean="0">
                <a:latin typeface="Calibri" pitchFamily="34" charset="0"/>
                <a:cs typeface="Calibri" pitchFamily="34" charset="0"/>
              </a:rPr>
              <a:t>loss.</a:t>
            </a:r>
          </a:p>
          <a:p>
            <a:pPr algn="just"/>
            <a:r>
              <a:rPr lang="en-US" sz="2200" dirty="0" smtClean="0">
                <a:latin typeface="Calibri" pitchFamily="34" charset="0"/>
                <a:cs typeface="Calibri" pitchFamily="34" charset="0"/>
              </a:rPr>
              <a:t>3. </a:t>
            </a:r>
            <a:r>
              <a:rPr lang="en-US" sz="2200" b="1" dirty="0" smtClean="0">
                <a:latin typeface="Calibri" pitchFamily="34" charset="0"/>
                <a:cs typeface="Calibri" pitchFamily="34" charset="0"/>
              </a:rPr>
              <a:t>Right to refuse indemnity: </a:t>
            </a:r>
            <a:r>
              <a:rPr lang="en-US" sz="2200" dirty="0" smtClean="0">
                <a:latin typeface="Calibri" pitchFamily="34" charset="0"/>
                <a:cs typeface="Calibri" pitchFamily="34" charset="0"/>
              </a:rPr>
              <a:t>The indemnifier has the right to refuse indemnity provided </a:t>
            </a:r>
            <a:r>
              <a:rPr lang="en-US" sz="2200" dirty="0" smtClean="0">
                <a:latin typeface="Calibri" pitchFamily="34" charset="0"/>
                <a:cs typeface="Calibri" pitchFamily="34" charset="0"/>
              </a:rPr>
              <a:t>the loss </a:t>
            </a:r>
            <a:r>
              <a:rPr lang="en-US" sz="2200" dirty="0" smtClean="0">
                <a:latin typeface="Calibri" pitchFamily="34" charset="0"/>
                <a:cs typeface="Calibri" pitchFamily="34" charset="0"/>
              </a:rPr>
              <a:t>caused to the indemnity holder is beyond the scope of the contract</a:t>
            </a:r>
            <a:r>
              <a:rPr lang="en-US" sz="2200" dirty="0" smtClean="0">
                <a:latin typeface="Calibri" pitchFamily="34" charset="0"/>
                <a:cs typeface="Calibri" pitchFamily="34" charset="0"/>
              </a:rPr>
              <a:t>.</a:t>
            </a:r>
          </a:p>
          <a:p>
            <a:pPr algn="just"/>
            <a:endParaRPr lang="en-US" sz="2250" dirty="0" smtClean="0">
              <a:latin typeface="Calibri" pitchFamily="34" charset="0"/>
              <a:cs typeface="Calibri" pitchFamily="34" charset="0"/>
            </a:endParaRPr>
          </a:p>
          <a:p>
            <a:pPr algn="ctr"/>
            <a:r>
              <a:rPr lang="en-US" sz="2600" b="1" dirty="0" smtClean="0">
                <a:solidFill>
                  <a:srgbClr val="FF0000"/>
                </a:solidFill>
                <a:latin typeface="+mj-lt"/>
              </a:rPr>
              <a:t>CONTRCT OF </a:t>
            </a:r>
            <a:r>
              <a:rPr lang="en-US" sz="2600" b="1" dirty="0" smtClean="0">
                <a:solidFill>
                  <a:srgbClr val="FF0000"/>
                </a:solidFill>
                <a:latin typeface="+mj-lt"/>
              </a:rPr>
              <a:t>GUARANTEE: </a:t>
            </a:r>
          </a:p>
          <a:p>
            <a:pPr algn="just">
              <a:lnSpc>
                <a:spcPct val="50000"/>
              </a:lnSpc>
            </a:pPr>
            <a:endParaRPr lang="en-US" sz="2400" b="1" dirty="0" smtClean="0">
              <a:solidFill>
                <a:srgbClr val="FF0000"/>
              </a:solidFill>
            </a:endParaRPr>
          </a:p>
          <a:p>
            <a:pPr algn="just"/>
            <a:r>
              <a:rPr lang="en-US" sz="2250" dirty="0" smtClean="0">
                <a:latin typeface="Calibri" pitchFamily="34" charset="0"/>
                <a:cs typeface="Calibri" pitchFamily="34" charset="0"/>
              </a:rPr>
              <a:t>Where </a:t>
            </a:r>
            <a:r>
              <a:rPr lang="en-US" sz="2250" dirty="0" smtClean="0">
                <a:latin typeface="Calibri" pitchFamily="34" charset="0"/>
                <a:cs typeface="Calibri" pitchFamily="34" charset="0"/>
              </a:rPr>
              <a:t>a person gives a guarantee to another person, either to (a) performing a promise </a:t>
            </a:r>
            <a:r>
              <a:rPr lang="en-US" sz="2250" dirty="0" smtClean="0">
                <a:latin typeface="Calibri" pitchFamily="34" charset="0"/>
                <a:cs typeface="Calibri" pitchFamily="34" charset="0"/>
              </a:rPr>
              <a:t>or (b</a:t>
            </a:r>
            <a:r>
              <a:rPr lang="en-US" sz="2250" dirty="0" smtClean="0">
                <a:latin typeface="Calibri" pitchFamily="34" charset="0"/>
                <a:cs typeface="Calibri" pitchFamily="34" charset="0"/>
              </a:rPr>
              <a:t>) discharging the liability of a third person, there arises a “Contract of </a:t>
            </a:r>
            <a:r>
              <a:rPr lang="en-US" sz="2250" dirty="0" smtClean="0">
                <a:latin typeface="Calibri" pitchFamily="34" charset="0"/>
                <a:cs typeface="Calibri" pitchFamily="34" charset="0"/>
              </a:rPr>
              <a:t>Guarantee”. According </a:t>
            </a:r>
            <a:r>
              <a:rPr lang="en-US" sz="2250" dirty="0" smtClean="0">
                <a:latin typeface="Calibri" pitchFamily="34" charset="0"/>
                <a:cs typeface="Calibri" pitchFamily="34" charset="0"/>
              </a:rPr>
              <a:t>to section 126 of the Contract Act, “A contract of guarantee is a contract </a:t>
            </a:r>
            <a:r>
              <a:rPr lang="en-US" sz="2250" dirty="0" smtClean="0">
                <a:latin typeface="Calibri" pitchFamily="34" charset="0"/>
                <a:cs typeface="Calibri" pitchFamily="34" charset="0"/>
              </a:rPr>
              <a:t>to perform </a:t>
            </a:r>
            <a:r>
              <a:rPr lang="en-US" sz="2250" dirty="0" smtClean="0">
                <a:latin typeface="Calibri" pitchFamily="34" charset="0"/>
                <a:cs typeface="Calibri" pitchFamily="34" charset="0"/>
              </a:rPr>
              <a:t>the promise or discharge the liability of a third person in case of his default</a:t>
            </a:r>
            <a:r>
              <a:rPr lang="en-US" sz="2250" dirty="0" smtClean="0">
                <a:latin typeface="Calibri" pitchFamily="34" charset="0"/>
                <a:cs typeface="Calibri" pitchFamily="34" charset="0"/>
              </a:rPr>
              <a:t>.”</a:t>
            </a:r>
            <a:endParaRPr lang="en-US" sz="225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533400"/>
            <a:ext cx="8534400" cy="5899051"/>
          </a:xfrm>
          <a:prstGeom prst="rect">
            <a:avLst/>
          </a:prstGeom>
        </p:spPr>
        <p:txBody>
          <a:bodyPr vert="horz" wrap="square" lIns="0" tIns="12700" rIns="0" bIns="0" rtlCol="0">
            <a:spAutoFit/>
          </a:bodyPr>
          <a:lstStyle/>
          <a:p>
            <a:pPr algn="just"/>
            <a:r>
              <a:rPr lang="en-US" sz="2250" dirty="0" smtClean="0">
                <a:latin typeface="Calibri" pitchFamily="34" charset="0"/>
                <a:cs typeface="Calibri" pitchFamily="34" charset="0"/>
              </a:rPr>
              <a:t>The person who gives the guarantee is called the surety or guarantor, and the person in respect of whose default the guarantee is given is called the principal debtor, and the person to whom the guarantee is given is called the creditor</a:t>
            </a:r>
            <a:r>
              <a:rPr lang="en-US" sz="2250" dirty="0" smtClean="0">
                <a:latin typeface="Calibri" pitchFamily="34" charset="0"/>
                <a:cs typeface="Calibri" pitchFamily="34" charset="0"/>
              </a:rPr>
              <a:t>.</a:t>
            </a:r>
          </a:p>
          <a:p>
            <a:pPr algn="just"/>
            <a:r>
              <a:rPr lang="en-US" sz="2250" dirty="0" smtClean="0">
                <a:latin typeface="Calibri" pitchFamily="34" charset="0"/>
                <a:cs typeface="Calibri" pitchFamily="34" charset="0"/>
              </a:rPr>
              <a:t>For example, A lends Rs. 5000 to B on C’s promise to pay the same if B fails to pay within a </a:t>
            </a:r>
            <a:r>
              <a:rPr lang="en-US" sz="2250" dirty="0" smtClean="0">
                <a:latin typeface="Calibri" pitchFamily="34" charset="0"/>
                <a:cs typeface="Calibri" pitchFamily="34" charset="0"/>
              </a:rPr>
              <a:t>year. This </a:t>
            </a:r>
            <a:r>
              <a:rPr lang="en-US" sz="2250" dirty="0" smtClean="0">
                <a:latin typeface="Calibri" pitchFamily="34" charset="0"/>
                <a:cs typeface="Calibri" pitchFamily="34" charset="0"/>
              </a:rPr>
              <a:t>is a contract of </a:t>
            </a:r>
            <a:r>
              <a:rPr lang="en-US" sz="2250" dirty="0" smtClean="0">
                <a:latin typeface="Calibri" pitchFamily="34" charset="0"/>
                <a:cs typeface="Calibri" pitchFamily="34" charset="0"/>
              </a:rPr>
              <a:t>guarantee. A </a:t>
            </a:r>
            <a:r>
              <a:rPr lang="en-US" sz="2250" dirty="0" smtClean="0">
                <a:latin typeface="Calibri" pitchFamily="34" charset="0"/>
                <a:cs typeface="Calibri" pitchFamily="34" charset="0"/>
              </a:rPr>
              <a:t>contract of guarantee may be either oral or written. It may be expressed or implied </a:t>
            </a:r>
            <a:r>
              <a:rPr lang="en-US" sz="2250" dirty="0" smtClean="0">
                <a:latin typeface="Calibri" pitchFamily="34" charset="0"/>
                <a:cs typeface="Calibri" pitchFamily="34" charset="0"/>
              </a:rPr>
              <a:t>and may </a:t>
            </a:r>
            <a:r>
              <a:rPr lang="en-US" sz="2250" dirty="0" smtClean="0">
                <a:latin typeface="Calibri" pitchFamily="34" charset="0"/>
                <a:cs typeface="Calibri" pitchFamily="34" charset="0"/>
              </a:rPr>
              <a:t>even be inferred from the conduct of the parties concerned.</a:t>
            </a:r>
          </a:p>
          <a:p>
            <a:pPr algn="just"/>
            <a:endParaRPr lang="en-US" sz="2250" b="1" dirty="0" smtClean="0">
              <a:latin typeface="Calibri" pitchFamily="34" charset="0"/>
              <a:cs typeface="Calibri" pitchFamily="34" charset="0"/>
            </a:endParaRPr>
          </a:p>
          <a:p>
            <a:pPr algn="just"/>
            <a:r>
              <a:rPr lang="en-US" sz="2250" b="1" dirty="0" smtClean="0">
                <a:solidFill>
                  <a:srgbClr val="FF0000"/>
                </a:solidFill>
                <a:latin typeface="Calibri" pitchFamily="34" charset="0"/>
                <a:cs typeface="Calibri" pitchFamily="34" charset="0"/>
              </a:rPr>
              <a:t>Essential </a:t>
            </a:r>
            <a:r>
              <a:rPr lang="en-US" sz="2250" b="1" dirty="0" smtClean="0">
                <a:solidFill>
                  <a:srgbClr val="FF0000"/>
                </a:solidFill>
                <a:latin typeface="Calibri" pitchFamily="34" charset="0"/>
                <a:cs typeface="Calibri" pitchFamily="34" charset="0"/>
              </a:rPr>
              <a:t>features of a contract of guarantee:-</a:t>
            </a:r>
          </a:p>
          <a:p>
            <a:pPr algn="just"/>
            <a:r>
              <a:rPr lang="en-US" sz="2250" dirty="0" smtClean="0">
                <a:latin typeface="Calibri" pitchFamily="34" charset="0"/>
                <a:cs typeface="Calibri" pitchFamily="34" charset="0"/>
              </a:rPr>
              <a:t>The essential features of a contract of guarantee are as follows:-</a:t>
            </a:r>
          </a:p>
          <a:p>
            <a:pPr algn="just"/>
            <a:r>
              <a:rPr lang="en-US" sz="2250" dirty="0" smtClean="0">
                <a:latin typeface="Calibri" pitchFamily="34" charset="0"/>
                <a:cs typeface="Calibri" pitchFamily="34" charset="0"/>
              </a:rPr>
              <a:t>1. </a:t>
            </a:r>
            <a:r>
              <a:rPr lang="en-US" sz="2250" b="1" dirty="0" smtClean="0">
                <a:latin typeface="Calibri" pitchFamily="34" charset="0"/>
                <a:cs typeface="Calibri" pitchFamily="34" charset="0"/>
              </a:rPr>
              <a:t>Three parties: - There must be three parties in ca contract of guarantee, namely </a:t>
            </a:r>
            <a:r>
              <a:rPr lang="en-US" sz="2250" b="1" dirty="0" smtClean="0">
                <a:latin typeface="Calibri" pitchFamily="34" charset="0"/>
                <a:cs typeface="Calibri" pitchFamily="34" charset="0"/>
              </a:rPr>
              <a:t>the </a:t>
            </a:r>
            <a:r>
              <a:rPr lang="en-US" sz="2250" dirty="0" smtClean="0">
                <a:latin typeface="Calibri" pitchFamily="34" charset="0"/>
                <a:cs typeface="Calibri" pitchFamily="34" charset="0"/>
              </a:rPr>
              <a:t>principal </a:t>
            </a:r>
            <a:r>
              <a:rPr lang="en-US" sz="2250" dirty="0" smtClean="0">
                <a:latin typeface="Calibri" pitchFamily="34" charset="0"/>
                <a:cs typeface="Calibri" pitchFamily="34" charset="0"/>
              </a:rPr>
              <a:t>debtor, the creditor and the surety.</a:t>
            </a:r>
          </a:p>
          <a:p>
            <a:pPr algn="just"/>
            <a:r>
              <a:rPr lang="en-US" sz="2250" dirty="0" smtClean="0">
                <a:latin typeface="Calibri" pitchFamily="34" charset="0"/>
                <a:cs typeface="Calibri" pitchFamily="34" charset="0"/>
              </a:rPr>
              <a:t>2. </a:t>
            </a:r>
            <a:r>
              <a:rPr lang="en-US" sz="2250" b="1" dirty="0" smtClean="0">
                <a:latin typeface="Calibri" pitchFamily="34" charset="0"/>
                <a:cs typeface="Calibri" pitchFamily="34" charset="0"/>
              </a:rPr>
              <a:t>Three contracts: There are three contracts in a contract of guarantee, namely, </a:t>
            </a:r>
            <a:r>
              <a:rPr lang="en-US" sz="2250" b="1" dirty="0" smtClean="0">
                <a:latin typeface="Calibri" pitchFamily="34" charset="0"/>
                <a:cs typeface="Calibri" pitchFamily="34" charset="0"/>
              </a:rPr>
              <a:t>contract </a:t>
            </a:r>
            <a:r>
              <a:rPr lang="en-US" sz="2250" dirty="0" smtClean="0">
                <a:latin typeface="Calibri" pitchFamily="34" charset="0"/>
                <a:cs typeface="Calibri" pitchFamily="34" charset="0"/>
              </a:rPr>
              <a:t>between </a:t>
            </a:r>
            <a:r>
              <a:rPr lang="en-US" sz="2250" dirty="0" smtClean="0">
                <a:latin typeface="Calibri" pitchFamily="34" charset="0"/>
                <a:cs typeface="Calibri" pitchFamily="34" charset="0"/>
              </a:rPr>
              <a:t>principal debtor and creditor, contract between principal debtor and surety, </a:t>
            </a:r>
            <a:r>
              <a:rPr lang="en-US" sz="2250" dirty="0" err="1" smtClean="0">
                <a:latin typeface="Calibri" pitchFamily="34" charset="0"/>
                <a:cs typeface="Calibri" pitchFamily="34" charset="0"/>
              </a:rPr>
              <a:t>andcontract</a:t>
            </a:r>
            <a:r>
              <a:rPr lang="en-US" sz="2250" dirty="0" smtClean="0">
                <a:latin typeface="Calibri" pitchFamily="34" charset="0"/>
                <a:cs typeface="Calibri" pitchFamily="34" charset="0"/>
              </a:rPr>
              <a:t> </a:t>
            </a:r>
            <a:r>
              <a:rPr lang="en-US" sz="2250" dirty="0" smtClean="0">
                <a:latin typeface="Calibri" pitchFamily="34" charset="0"/>
                <a:cs typeface="Calibri" pitchFamily="34" charset="0"/>
              </a:rPr>
              <a:t>between creditor and surety</a:t>
            </a:r>
            <a:r>
              <a:rPr lang="en-US" sz="2250" dirty="0" smtClean="0">
                <a:latin typeface="Calibri" pitchFamily="34" charset="0"/>
                <a:cs typeface="Calibri" pitchFamily="34" charset="0"/>
              </a:rPr>
              <a:t>.</a:t>
            </a:r>
            <a:endParaRPr lang="en-US" sz="225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533400"/>
            <a:ext cx="8534400" cy="6152966"/>
          </a:xfrm>
          <a:prstGeom prst="rect">
            <a:avLst/>
          </a:prstGeom>
        </p:spPr>
        <p:txBody>
          <a:bodyPr vert="horz" wrap="square" lIns="0" tIns="12700" rIns="0" bIns="0" rtlCol="0">
            <a:spAutoFit/>
          </a:bodyPr>
          <a:lstStyle/>
          <a:p>
            <a:pPr algn="just"/>
            <a:r>
              <a:rPr lang="en-US" sz="2100" dirty="0" smtClean="0">
                <a:latin typeface="Calibri" pitchFamily="34" charset="0"/>
                <a:cs typeface="Calibri" pitchFamily="34" charset="0"/>
              </a:rPr>
              <a:t>3</a:t>
            </a:r>
            <a:r>
              <a:rPr lang="en-US" sz="2100" dirty="0" smtClean="0">
                <a:latin typeface="Calibri" pitchFamily="34" charset="0"/>
                <a:cs typeface="Calibri" pitchFamily="34" charset="0"/>
              </a:rPr>
              <a:t>. </a:t>
            </a:r>
            <a:r>
              <a:rPr lang="en-US" sz="2100" b="1" dirty="0" smtClean="0">
                <a:latin typeface="Calibri" pitchFamily="34" charset="0"/>
                <a:cs typeface="Calibri" pitchFamily="34" charset="0"/>
              </a:rPr>
              <a:t>Capacity to contract: </a:t>
            </a:r>
            <a:r>
              <a:rPr lang="en-US" sz="2100" dirty="0" smtClean="0">
                <a:latin typeface="Calibri" pitchFamily="34" charset="0"/>
                <a:cs typeface="Calibri" pitchFamily="34" charset="0"/>
              </a:rPr>
              <a:t>In a contract of guarantee, the principal debtor may not be a </a:t>
            </a:r>
            <a:r>
              <a:rPr lang="en-US" sz="2100" dirty="0" smtClean="0">
                <a:latin typeface="Calibri" pitchFamily="34" charset="0"/>
                <a:cs typeface="Calibri" pitchFamily="34" charset="0"/>
              </a:rPr>
              <a:t>person competent </a:t>
            </a:r>
            <a:r>
              <a:rPr lang="en-US" sz="2100" dirty="0" smtClean="0">
                <a:latin typeface="Calibri" pitchFamily="34" charset="0"/>
                <a:cs typeface="Calibri" pitchFamily="34" charset="0"/>
              </a:rPr>
              <a:t>to contract, but his incapacity should be in the knowledge of the surety. In </a:t>
            </a:r>
            <a:r>
              <a:rPr lang="en-US" sz="2100" dirty="0" smtClean="0">
                <a:latin typeface="Calibri" pitchFamily="34" charset="0"/>
                <a:cs typeface="Calibri" pitchFamily="34" charset="0"/>
              </a:rPr>
              <a:t>such case</a:t>
            </a:r>
            <a:r>
              <a:rPr lang="en-US" sz="2100" dirty="0" smtClean="0">
                <a:latin typeface="Calibri" pitchFamily="34" charset="0"/>
                <a:cs typeface="Calibri" pitchFamily="34" charset="0"/>
              </a:rPr>
              <a:t>, the surety is regarded as the principal debtor and is personally liable to pay the </a:t>
            </a:r>
            <a:r>
              <a:rPr lang="en-US" sz="2100" dirty="0" smtClean="0">
                <a:latin typeface="Calibri" pitchFamily="34" charset="0"/>
                <a:cs typeface="Calibri" pitchFamily="34" charset="0"/>
              </a:rPr>
              <a:t>debt, although </a:t>
            </a:r>
            <a:r>
              <a:rPr lang="en-US" sz="2100" dirty="0" smtClean="0">
                <a:latin typeface="Calibri" pitchFamily="34" charset="0"/>
                <a:cs typeface="Calibri" pitchFamily="34" charset="0"/>
              </a:rPr>
              <a:t>the principal debtor is not liable to pay.</a:t>
            </a:r>
          </a:p>
          <a:p>
            <a:pPr algn="just"/>
            <a:r>
              <a:rPr lang="en-US" sz="2100" dirty="0" smtClean="0">
                <a:latin typeface="Calibri" pitchFamily="34" charset="0"/>
                <a:cs typeface="Calibri" pitchFamily="34" charset="0"/>
              </a:rPr>
              <a:t>4. </a:t>
            </a:r>
            <a:r>
              <a:rPr lang="en-US" sz="2100" b="1" dirty="0" smtClean="0">
                <a:latin typeface="Calibri" pitchFamily="34" charset="0"/>
                <a:cs typeface="Calibri" pitchFamily="34" charset="0"/>
              </a:rPr>
              <a:t>Concurrence: </a:t>
            </a:r>
            <a:r>
              <a:rPr lang="en-US" sz="2100" dirty="0" smtClean="0">
                <a:latin typeface="Calibri" pitchFamily="34" charset="0"/>
                <a:cs typeface="Calibri" pitchFamily="34" charset="0"/>
              </a:rPr>
              <a:t>The contract of guarantee requires concurrences of all the three parties </a:t>
            </a:r>
            <a:r>
              <a:rPr lang="en-US" sz="2100" dirty="0" err="1" smtClean="0">
                <a:latin typeface="Calibri" pitchFamily="34" charset="0"/>
                <a:cs typeface="Calibri" pitchFamily="34" charset="0"/>
              </a:rPr>
              <a:t>ie</a:t>
            </a:r>
            <a:r>
              <a:rPr lang="en-US" sz="2100" dirty="0" smtClean="0">
                <a:latin typeface="Calibri" pitchFamily="34" charset="0"/>
                <a:cs typeface="Calibri" pitchFamily="34" charset="0"/>
              </a:rPr>
              <a:t>, creditor</a:t>
            </a:r>
            <a:r>
              <a:rPr lang="en-US" sz="2100" dirty="0" smtClean="0">
                <a:latin typeface="Calibri" pitchFamily="34" charset="0"/>
                <a:cs typeface="Calibri" pitchFamily="34" charset="0"/>
              </a:rPr>
              <a:t>, Principal debtor and the surety. It may be either express or implied by </a:t>
            </a:r>
            <a:r>
              <a:rPr lang="en-US" sz="2100" dirty="0" smtClean="0">
                <a:latin typeface="Calibri" pitchFamily="34" charset="0"/>
                <a:cs typeface="Calibri" pitchFamily="34" charset="0"/>
              </a:rPr>
              <a:t>the circumstances </a:t>
            </a:r>
            <a:r>
              <a:rPr lang="en-US" sz="2100" dirty="0" smtClean="0">
                <a:latin typeface="Calibri" pitchFamily="34" charset="0"/>
                <a:cs typeface="Calibri" pitchFamily="34" charset="0"/>
              </a:rPr>
              <a:t>of the case.</a:t>
            </a:r>
          </a:p>
          <a:p>
            <a:pPr algn="just"/>
            <a:r>
              <a:rPr lang="en-US" sz="2100" dirty="0" smtClean="0">
                <a:latin typeface="Calibri" pitchFamily="34" charset="0"/>
                <a:cs typeface="Calibri" pitchFamily="34" charset="0"/>
              </a:rPr>
              <a:t>5. </a:t>
            </a:r>
            <a:r>
              <a:rPr lang="en-US" sz="2100" b="1" dirty="0" smtClean="0">
                <a:latin typeface="Calibri" pitchFamily="34" charset="0"/>
                <a:cs typeface="Calibri" pitchFamily="34" charset="0"/>
              </a:rPr>
              <a:t>Liability: </a:t>
            </a:r>
            <a:r>
              <a:rPr lang="en-US" sz="2100" dirty="0" smtClean="0">
                <a:latin typeface="Calibri" pitchFamily="34" charset="0"/>
                <a:cs typeface="Calibri" pitchFamily="34" charset="0"/>
              </a:rPr>
              <a:t>A contract of guarantee pre supposes a liability enforceable by law. That is in </a:t>
            </a:r>
            <a:r>
              <a:rPr lang="en-US" sz="2100" dirty="0" smtClean="0">
                <a:latin typeface="Calibri" pitchFamily="34" charset="0"/>
                <a:cs typeface="Calibri" pitchFamily="34" charset="0"/>
              </a:rPr>
              <a:t>a contract </a:t>
            </a:r>
            <a:r>
              <a:rPr lang="en-US" sz="2100" dirty="0" smtClean="0">
                <a:latin typeface="Calibri" pitchFamily="34" charset="0"/>
                <a:cs typeface="Calibri" pitchFamily="34" charset="0"/>
              </a:rPr>
              <a:t>of guarantee, the surety undertakes to pay a debt or discharge a liability of a </a:t>
            </a:r>
            <a:r>
              <a:rPr lang="en-US" sz="2100" dirty="0" smtClean="0">
                <a:latin typeface="Calibri" pitchFamily="34" charset="0"/>
                <a:cs typeface="Calibri" pitchFamily="34" charset="0"/>
              </a:rPr>
              <a:t>third person</a:t>
            </a:r>
            <a:r>
              <a:rPr lang="en-US" sz="2100" dirty="0" smtClean="0">
                <a:latin typeface="Calibri" pitchFamily="34" charset="0"/>
                <a:cs typeface="Calibri" pitchFamily="34" charset="0"/>
              </a:rPr>
              <a:t>, in case of his default.</a:t>
            </a:r>
          </a:p>
          <a:p>
            <a:pPr algn="just"/>
            <a:r>
              <a:rPr lang="en-US" sz="2100" dirty="0" smtClean="0">
                <a:latin typeface="Calibri" pitchFamily="34" charset="0"/>
                <a:cs typeface="Calibri" pitchFamily="34" charset="0"/>
              </a:rPr>
              <a:t>6. </a:t>
            </a:r>
            <a:r>
              <a:rPr lang="en-US" sz="2100" b="1" dirty="0" smtClean="0">
                <a:latin typeface="Calibri" pitchFamily="34" charset="0"/>
                <a:cs typeface="Calibri" pitchFamily="34" charset="0"/>
              </a:rPr>
              <a:t>Consideration:-</a:t>
            </a:r>
            <a:r>
              <a:rPr lang="en-US" sz="2100" dirty="0" smtClean="0">
                <a:latin typeface="Calibri" pitchFamily="34" charset="0"/>
                <a:cs typeface="Calibri" pitchFamily="34" charset="0"/>
              </a:rPr>
              <a:t>Like all other contracts, the contract guarantee must be supported by </a:t>
            </a:r>
            <a:r>
              <a:rPr lang="en-US" sz="2100" dirty="0" smtClean="0">
                <a:latin typeface="Calibri" pitchFamily="34" charset="0"/>
                <a:cs typeface="Calibri" pitchFamily="34" charset="0"/>
              </a:rPr>
              <a:t>a lawful </a:t>
            </a:r>
            <a:r>
              <a:rPr lang="en-US" sz="2100" dirty="0" smtClean="0">
                <a:latin typeface="Calibri" pitchFamily="34" charset="0"/>
                <a:cs typeface="Calibri" pitchFamily="34" charset="0"/>
              </a:rPr>
              <a:t>consideration. It is not necessary that the surety must get some </a:t>
            </a:r>
            <a:r>
              <a:rPr lang="en-US" sz="2100" dirty="0" smtClean="0">
                <a:latin typeface="Calibri" pitchFamily="34" charset="0"/>
                <a:cs typeface="Calibri" pitchFamily="34" charset="0"/>
              </a:rPr>
              <a:t>consideration directly </a:t>
            </a:r>
            <a:r>
              <a:rPr lang="en-US" sz="2100" dirty="0" smtClean="0">
                <a:latin typeface="Calibri" pitchFamily="34" charset="0"/>
                <a:cs typeface="Calibri" pitchFamily="34" charset="0"/>
              </a:rPr>
              <a:t>from the creditor. Rather the benefit enjoyed by the principal debtor is </a:t>
            </a:r>
            <a:r>
              <a:rPr lang="en-US" sz="2100" dirty="0" smtClean="0">
                <a:latin typeface="Calibri" pitchFamily="34" charset="0"/>
                <a:cs typeface="Calibri" pitchFamily="34" charset="0"/>
              </a:rPr>
              <a:t>considered a </a:t>
            </a:r>
            <a:r>
              <a:rPr lang="en-US" sz="2100" dirty="0" smtClean="0">
                <a:latin typeface="Calibri" pitchFamily="34" charset="0"/>
                <a:cs typeface="Calibri" pitchFamily="34" charset="0"/>
              </a:rPr>
              <a:t>sufficient consideration to support the promise of the surety.</a:t>
            </a:r>
          </a:p>
          <a:p>
            <a:pPr algn="just"/>
            <a:r>
              <a:rPr lang="en-US" sz="2100" dirty="0" smtClean="0">
                <a:latin typeface="Calibri" pitchFamily="34" charset="0"/>
                <a:cs typeface="Calibri" pitchFamily="34" charset="0"/>
              </a:rPr>
              <a:t>7. </a:t>
            </a:r>
            <a:r>
              <a:rPr lang="en-US" sz="2100" b="1" dirty="0" smtClean="0">
                <a:latin typeface="Calibri" pitchFamily="34" charset="0"/>
                <a:cs typeface="Calibri" pitchFamily="34" charset="0"/>
              </a:rPr>
              <a:t>Disclosure of facts:</a:t>
            </a:r>
            <a:r>
              <a:rPr lang="en-US" sz="2100" dirty="0" smtClean="0">
                <a:latin typeface="Calibri" pitchFamily="34" charset="0"/>
                <a:cs typeface="Calibri" pitchFamily="34" charset="0"/>
              </a:rPr>
              <a:t> Though, the contract of guarantee is not a ‘contract of utmost </a:t>
            </a:r>
            <a:r>
              <a:rPr lang="en-US" sz="2100" dirty="0" smtClean="0">
                <a:latin typeface="Calibri" pitchFamily="34" charset="0"/>
                <a:cs typeface="Calibri" pitchFamily="34" charset="0"/>
              </a:rPr>
              <a:t>good faith</a:t>
            </a:r>
            <a:r>
              <a:rPr lang="en-US" sz="2100" dirty="0" smtClean="0">
                <a:latin typeface="Calibri" pitchFamily="34" charset="0"/>
                <a:cs typeface="Calibri" pitchFamily="34" charset="0"/>
              </a:rPr>
              <a:t>’. But it is a duty of the creditor that, he must disclose to the surety, all those </a:t>
            </a:r>
            <a:r>
              <a:rPr lang="en-US" sz="2100" dirty="0" smtClean="0">
                <a:latin typeface="Calibri" pitchFamily="34" charset="0"/>
                <a:cs typeface="Calibri" pitchFamily="34" charset="0"/>
              </a:rPr>
              <a:t>facts likely </a:t>
            </a:r>
            <a:r>
              <a:rPr lang="en-US" sz="2100" dirty="0" smtClean="0">
                <a:latin typeface="Calibri" pitchFamily="34" charset="0"/>
                <a:cs typeface="Calibri" pitchFamily="34" charset="0"/>
              </a:rPr>
              <a:t>to affect the degree of his responsibility.</a:t>
            </a:r>
            <a:endParaRPr lang="en-US" sz="21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304800"/>
            <a:ext cx="8534400" cy="6168355"/>
          </a:xfrm>
          <a:prstGeom prst="rect">
            <a:avLst/>
          </a:prstGeom>
        </p:spPr>
        <p:txBody>
          <a:bodyPr vert="horz" wrap="square" lIns="0" tIns="12700" rIns="0" bIns="0" rtlCol="0">
            <a:spAutoFit/>
          </a:bodyPr>
          <a:lstStyle/>
          <a:p>
            <a:pPr algn="just"/>
            <a:r>
              <a:rPr lang="en-US" sz="2800" b="1" dirty="0" smtClean="0">
                <a:solidFill>
                  <a:srgbClr val="FF0000"/>
                </a:solidFill>
                <a:latin typeface="Calibri" pitchFamily="34" charset="0"/>
                <a:cs typeface="Calibri" pitchFamily="34" charset="0"/>
              </a:rPr>
              <a:t>Kinds of guarantee:</a:t>
            </a:r>
          </a:p>
          <a:p>
            <a:pPr algn="just"/>
            <a:endParaRPr lang="en-US" sz="2500" b="1" dirty="0" smtClean="0">
              <a:solidFill>
                <a:srgbClr val="FF0000"/>
              </a:solidFill>
              <a:latin typeface="Calibri" pitchFamily="34" charset="0"/>
              <a:cs typeface="Calibri" pitchFamily="34" charset="0"/>
            </a:endParaRPr>
          </a:p>
          <a:p>
            <a:pPr algn="just"/>
            <a:r>
              <a:rPr lang="en-US" sz="2500" dirty="0" smtClean="0">
                <a:latin typeface="Calibri" pitchFamily="34" charset="0"/>
                <a:cs typeface="Calibri" pitchFamily="34" charset="0"/>
              </a:rPr>
              <a:t>Guarantee may be classified in the following ways</a:t>
            </a:r>
            <a:r>
              <a:rPr lang="en-US" sz="2500" dirty="0" smtClean="0">
                <a:latin typeface="Calibri" pitchFamily="34" charset="0"/>
                <a:cs typeface="Calibri" pitchFamily="34" charset="0"/>
              </a:rPr>
              <a:t>:</a:t>
            </a:r>
          </a:p>
          <a:p>
            <a:pPr algn="just"/>
            <a:endParaRPr lang="en-US" sz="2500" dirty="0" smtClean="0">
              <a:latin typeface="Calibri" pitchFamily="34" charset="0"/>
              <a:cs typeface="Calibri" pitchFamily="34" charset="0"/>
            </a:endParaRPr>
          </a:p>
          <a:p>
            <a:pPr marL="457200" indent="-457200" algn="just">
              <a:buAutoNum type="arabicPeriod"/>
            </a:pPr>
            <a:r>
              <a:rPr lang="en-US" sz="2500" b="1" dirty="0" smtClean="0">
                <a:solidFill>
                  <a:srgbClr val="FF0000"/>
                </a:solidFill>
                <a:latin typeface="Calibri" pitchFamily="34" charset="0"/>
                <a:cs typeface="Calibri" pitchFamily="34" charset="0"/>
              </a:rPr>
              <a:t>On </a:t>
            </a:r>
            <a:r>
              <a:rPr lang="en-US" sz="2500" b="1" dirty="0" smtClean="0">
                <a:solidFill>
                  <a:srgbClr val="FF0000"/>
                </a:solidFill>
                <a:latin typeface="Calibri" pitchFamily="34" charset="0"/>
                <a:cs typeface="Calibri" pitchFamily="34" charset="0"/>
              </a:rPr>
              <a:t>the basis of purpose: </a:t>
            </a:r>
            <a:r>
              <a:rPr lang="en-US" sz="2500" dirty="0" smtClean="0">
                <a:latin typeface="Calibri" pitchFamily="34" charset="0"/>
                <a:cs typeface="Calibri" pitchFamily="34" charset="0"/>
              </a:rPr>
              <a:t>There are three types of guarantees on this </a:t>
            </a:r>
            <a:r>
              <a:rPr lang="en-US" sz="2500" dirty="0" smtClean="0">
                <a:latin typeface="Calibri" pitchFamily="34" charset="0"/>
                <a:cs typeface="Calibri" pitchFamily="34" charset="0"/>
              </a:rPr>
              <a:t>basis</a:t>
            </a:r>
          </a:p>
          <a:p>
            <a:pPr marL="457200" indent="-457200" algn="just"/>
            <a:r>
              <a:rPr lang="en-US" sz="2500" dirty="0" smtClean="0">
                <a:latin typeface="Calibri" pitchFamily="34" charset="0"/>
                <a:cs typeface="Calibri" pitchFamily="34" charset="0"/>
              </a:rPr>
              <a:t> </a:t>
            </a:r>
          </a:p>
          <a:p>
            <a:pPr marL="457200" indent="-457200" algn="just">
              <a:buAutoNum type="alphaLcPeriod"/>
            </a:pPr>
            <a:r>
              <a:rPr lang="en-US" sz="2500" b="1" dirty="0" smtClean="0">
                <a:latin typeface="Calibri" pitchFamily="34" charset="0"/>
                <a:cs typeface="Calibri" pitchFamily="34" charset="0"/>
              </a:rPr>
              <a:t>For </a:t>
            </a:r>
            <a:r>
              <a:rPr lang="en-US" sz="2500" b="1" dirty="0" smtClean="0">
                <a:latin typeface="Calibri" pitchFamily="34" charset="0"/>
                <a:cs typeface="Calibri" pitchFamily="34" charset="0"/>
              </a:rPr>
              <a:t>Payment of debt</a:t>
            </a:r>
            <a:r>
              <a:rPr lang="en-US" sz="2500" b="1" dirty="0" smtClean="0">
                <a:latin typeface="Calibri" pitchFamily="34" charset="0"/>
                <a:cs typeface="Calibri" pitchFamily="34" charset="0"/>
              </a:rPr>
              <a:t>:-  </a:t>
            </a:r>
            <a:r>
              <a:rPr lang="en-US" sz="2500" dirty="0" smtClean="0">
                <a:latin typeface="Calibri" pitchFamily="34" charset="0"/>
                <a:cs typeface="Calibri" pitchFamily="34" charset="0"/>
              </a:rPr>
              <a:t>A </a:t>
            </a:r>
            <a:r>
              <a:rPr lang="en-US" sz="2500" dirty="0" smtClean="0">
                <a:latin typeface="Calibri" pitchFamily="34" charset="0"/>
                <a:cs typeface="Calibri" pitchFamily="34" charset="0"/>
              </a:rPr>
              <a:t>guarantee may be for </a:t>
            </a:r>
            <a:r>
              <a:rPr lang="en-US" sz="2500" dirty="0" smtClean="0">
                <a:latin typeface="Calibri" pitchFamily="34" charset="0"/>
                <a:cs typeface="Calibri" pitchFamily="34" charset="0"/>
              </a:rPr>
              <a:t>payment </a:t>
            </a:r>
            <a:r>
              <a:rPr lang="en-US" sz="2500" dirty="0" smtClean="0">
                <a:latin typeface="Calibri" pitchFamily="34" charset="0"/>
                <a:cs typeface="Calibri" pitchFamily="34" charset="0"/>
              </a:rPr>
              <a:t>of debt or </a:t>
            </a:r>
            <a:r>
              <a:rPr lang="en-US" sz="2500" dirty="0" smtClean="0">
                <a:latin typeface="Calibri" pitchFamily="34" charset="0"/>
                <a:cs typeface="Calibri" pitchFamily="34" charset="0"/>
              </a:rPr>
              <a:t>loan. This may either </a:t>
            </a:r>
            <a:r>
              <a:rPr lang="en-US" sz="2500" dirty="0" smtClean="0">
                <a:latin typeface="Calibri" pitchFamily="34" charset="0"/>
                <a:cs typeface="Calibri" pitchFamily="34" charset="0"/>
              </a:rPr>
              <a:t>be for </a:t>
            </a:r>
            <a:r>
              <a:rPr lang="en-US" sz="2500" dirty="0" smtClean="0">
                <a:latin typeface="Calibri" pitchFamily="34" charset="0"/>
                <a:cs typeface="Calibri" pitchFamily="34" charset="0"/>
              </a:rPr>
              <a:t>an existing </a:t>
            </a:r>
            <a:r>
              <a:rPr lang="en-US" sz="2500" dirty="0" smtClean="0">
                <a:latin typeface="Calibri" pitchFamily="34" charset="0"/>
                <a:cs typeface="Calibri" pitchFamily="34" charset="0"/>
              </a:rPr>
              <a:t>debt or for a future debt. Guarantee for an </a:t>
            </a:r>
            <a:r>
              <a:rPr lang="en-US" sz="2500" dirty="0" smtClean="0">
                <a:latin typeface="Calibri" pitchFamily="34" charset="0"/>
                <a:cs typeface="Calibri" pitchFamily="34" charset="0"/>
              </a:rPr>
              <a:t>existing </a:t>
            </a:r>
            <a:r>
              <a:rPr lang="en-US" sz="2500" dirty="0" smtClean="0">
                <a:latin typeface="Calibri" pitchFamily="34" charset="0"/>
                <a:cs typeface="Calibri" pitchFamily="34" charset="0"/>
              </a:rPr>
              <a:t>debt is </a:t>
            </a:r>
            <a:r>
              <a:rPr lang="en-US" sz="2500" dirty="0" smtClean="0">
                <a:latin typeface="Calibri" pitchFamily="34" charset="0"/>
                <a:cs typeface="Calibri" pitchFamily="34" charset="0"/>
              </a:rPr>
              <a:t>a retrospective </a:t>
            </a:r>
            <a:r>
              <a:rPr lang="en-US" sz="2500" dirty="0" smtClean="0">
                <a:latin typeface="Calibri" pitchFamily="34" charset="0"/>
                <a:cs typeface="Calibri" pitchFamily="34" charset="0"/>
              </a:rPr>
              <a:t>guarantee, and for a </a:t>
            </a:r>
            <a:r>
              <a:rPr lang="en-US" sz="2500" dirty="0" smtClean="0">
                <a:latin typeface="Calibri" pitchFamily="34" charset="0"/>
                <a:cs typeface="Calibri" pitchFamily="34" charset="0"/>
              </a:rPr>
              <a:t>future </a:t>
            </a:r>
            <a:r>
              <a:rPr lang="en-US" sz="2500" dirty="0" smtClean="0">
                <a:latin typeface="Calibri" pitchFamily="34" charset="0"/>
                <a:cs typeface="Calibri" pitchFamily="34" charset="0"/>
              </a:rPr>
              <a:t>debt is a prospective </a:t>
            </a:r>
            <a:r>
              <a:rPr lang="en-US" sz="2500" dirty="0" smtClean="0">
                <a:latin typeface="Calibri" pitchFamily="34" charset="0"/>
                <a:cs typeface="Calibri" pitchFamily="34" charset="0"/>
              </a:rPr>
              <a:t>guarantee.</a:t>
            </a:r>
          </a:p>
          <a:p>
            <a:pPr marL="457200" indent="-457200" algn="just">
              <a:buAutoNum type="alphaLcPeriod"/>
            </a:pPr>
            <a:r>
              <a:rPr lang="en-US" sz="2500" b="1" dirty="0" smtClean="0">
                <a:latin typeface="Calibri" pitchFamily="34" charset="0"/>
                <a:cs typeface="Calibri" pitchFamily="34" charset="0"/>
              </a:rPr>
              <a:t>For </a:t>
            </a:r>
            <a:r>
              <a:rPr lang="en-US" sz="2500" b="1" dirty="0" smtClean="0">
                <a:latin typeface="Calibri" pitchFamily="34" charset="0"/>
                <a:cs typeface="Calibri" pitchFamily="34" charset="0"/>
              </a:rPr>
              <a:t>price: </a:t>
            </a:r>
            <a:r>
              <a:rPr lang="en-US" sz="2500" dirty="0" smtClean="0">
                <a:latin typeface="Calibri" pitchFamily="34" charset="0"/>
                <a:cs typeface="Calibri" pitchFamily="34" charset="0"/>
              </a:rPr>
              <a:t>A guarantee may be for the payment of </a:t>
            </a:r>
            <a:r>
              <a:rPr lang="en-US" sz="2500" dirty="0" smtClean="0">
                <a:latin typeface="Calibri" pitchFamily="34" charset="0"/>
                <a:cs typeface="Calibri" pitchFamily="34" charset="0"/>
              </a:rPr>
              <a:t>price </a:t>
            </a:r>
            <a:r>
              <a:rPr lang="en-US" sz="2500" dirty="0" smtClean="0">
                <a:latin typeface="Calibri" pitchFamily="34" charset="0"/>
                <a:cs typeface="Calibri" pitchFamily="34" charset="0"/>
              </a:rPr>
              <a:t>of </a:t>
            </a:r>
            <a:r>
              <a:rPr lang="en-US" sz="2500" dirty="0" smtClean="0">
                <a:latin typeface="Calibri" pitchFamily="34" charset="0"/>
                <a:cs typeface="Calibri" pitchFamily="34" charset="0"/>
              </a:rPr>
              <a:t>the </a:t>
            </a:r>
            <a:r>
              <a:rPr lang="en-US" sz="2500" dirty="0" smtClean="0">
                <a:latin typeface="Calibri" pitchFamily="34" charset="0"/>
                <a:cs typeface="Calibri" pitchFamily="34" charset="0"/>
              </a:rPr>
              <a:t>goods to be sold </a:t>
            </a:r>
            <a:r>
              <a:rPr lang="en-US" sz="2500" dirty="0" smtClean="0">
                <a:latin typeface="Calibri" pitchFamily="34" charset="0"/>
                <a:cs typeface="Calibri" pitchFamily="34" charset="0"/>
              </a:rPr>
              <a:t>on credit.</a:t>
            </a:r>
          </a:p>
          <a:p>
            <a:pPr marL="457200" indent="-457200" algn="just">
              <a:buAutoNum type="alphaLcPeriod"/>
            </a:pPr>
            <a:r>
              <a:rPr lang="en-US" sz="2500" b="1" dirty="0" smtClean="0">
                <a:latin typeface="Calibri" pitchFamily="34" charset="0"/>
                <a:cs typeface="Calibri" pitchFamily="34" charset="0"/>
              </a:rPr>
              <a:t>For </a:t>
            </a:r>
            <a:r>
              <a:rPr lang="en-US" sz="2500" b="1" dirty="0" smtClean="0">
                <a:latin typeface="Calibri" pitchFamily="34" charset="0"/>
                <a:cs typeface="Calibri" pitchFamily="34" charset="0"/>
              </a:rPr>
              <a:t>honesty: </a:t>
            </a:r>
            <a:r>
              <a:rPr lang="en-US" sz="2500" dirty="0" smtClean="0">
                <a:latin typeface="Calibri" pitchFamily="34" charset="0"/>
                <a:cs typeface="Calibri" pitchFamily="34" charset="0"/>
              </a:rPr>
              <a:t>A guarantee given for the honesty </a:t>
            </a:r>
            <a:r>
              <a:rPr lang="en-US" sz="2500" dirty="0" smtClean="0">
                <a:latin typeface="Calibri" pitchFamily="34" charset="0"/>
                <a:cs typeface="Calibri" pitchFamily="34" charset="0"/>
              </a:rPr>
              <a:t>or good </a:t>
            </a:r>
            <a:r>
              <a:rPr lang="en-US" sz="2500" dirty="0" smtClean="0">
                <a:latin typeface="Calibri" pitchFamily="34" charset="0"/>
                <a:cs typeface="Calibri" pitchFamily="34" charset="0"/>
              </a:rPr>
              <a:t>conduct is known as </a:t>
            </a:r>
            <a:r>
              <a:rPr lang="en-US" sz="2500" dirty="0" smtClean="0">
                <a:latin typeface="Calibri" pitchFamily="34" charset="0"/>
                <a:cs typeface="Calibri" pitchFamily="34" charset="0"/>
              </a:rPr>
              <a:t>fidelity guarantee</a:t>
            </a:r>
            <a:r>
              <a:rPr lang="en-US" sz="2500" dirty="0" smtClean="0">
                <a:latin typeface="Calibri" pitchFamily="34" charset="0"/>
                <a:cs typeface="Calibri" pitchFamily="34" charset="0"/>
              </a:rPr>
              <a:t>. This is </a:t>
            </a:r>
            <a:r>
              <a:rPr lang="en-US" sz="2500" dirty="0" smtClean="0">
                <a:latin typeface="Calibri" pitchFamily="34" charset="0"/>
                <a:cs typeface="Calibri" pitchFamily="34" charset="0"/>
              </a:rPr>
              <a:t>generally </a:t>
            </a:r>
            <a:r>
              <a:rPr lang="en-US" sz="2500" dirty="0" smtClean="0">
                <a:latin typeface="Calibri" pitchFamily="34" charset="0"/>
                <a:cs typeface="Calibri" pitchFamily="34" charset="0"/>
              </a:rPr>
              <a:t>given when a person is employed as an agent </a:t>
            </a:r>
            <a:r>
              <a:rPr lang="en-US" sz="2500" dirty="0" smtClean="0">
                <a:latin typeface="Calibri" pitchFamily="34" charset="0"/>
                <a:cs typeface="Calibri" pitchFamily="34" charset="0"/>
              </a:rPr>
              <a:t>or servant.</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381000" y="304800"/>
            <a:ext cx="8534400" cy="4814138"/>
          </a:xfrm>
          <a:prstGeom prst="rect">
            <a:avLst/>
          </a:prstGeom>
        </p:spPr>
        <p:txBody>
          <a:bodyPr vert="horz" wrap="square" lIns="0" tIns="12700" rIns="0" bIns="0" rtlCol="0">
            <a:spAutoFit/>
          </a:bodyPr>
          <a:lstStyle/>
          <a:p>
            <a:pPr marL="457200" indent="-457200" algn="just"/>
            <a:endParaRPr lang="en-US" sz="2600" dirty="0" smtClean="0">
              <a:latin typeface="Calibri" pitchFamily="34" charset="0"/>
              <a:cs typeface="Calibri" pitchFamily="34" charset="0"/>
            </a:endParaRPr>
          </a:p>
          <a:p>
            <a:pPr algn="just"/>
            <a:r>
              <a:rPr lang="en-US" sz="2600" dirty="0" smtClean="0">
                <a:solidFill>
                  <a:srgbClr val="FF0000"/>
                </a:solidFill>
                <a:latin typeface="Calibri" pitchFamily="34" charset="0"/>
                <a:cs typeface="Calibri" pitchFamily="34" charset="0"/>
              </a:rPr>
              <a:t>2. </a:t>
            </a:r>
            <a:r>
              <a:rPr lang="en-US" sz="2600" b="1" dirty="0" smtClean="0">
                <a:solidFill>
                  <a:srgbClr val="FF0000"/>
                </a:solidFill>
                <a:latin typeface="Calibri" pitchFamily="34" charset="0"/>
                <a:cs typeface="Calibri" pitchFamily="34" charset="0"/>
              </a:rPr>
              <a:t>On the basis of transaction</a:t>
            </a:r>
            <a:r>
              <a:rPr lang="en-US" sz="2600" b="1" dirty="0" smtClean="0">
                <a:latin typeface="Calibri" pitchFamily="34" charset="0"/>
                <a:cs typeface="Calibri" pitchFamily="34" charset="0"/>
              </a:rPr>
              <a:t>: </a:t>
            </a:r>
            <a:r>
              <a:rPr lang="en-US" sz="2600" dirty="0" smtClean="0">
                <a:latin typeface="Calibri" pitchFamily="34" charset="0"/>
                <a:cs typeface="Calibri" pitchFamily="34" charset="0"/>
              </a:rPr>
              <a:t>It may be</a:t>
            </a:r>
            <a:r>
              <a:rPr lang="en-US" sz="2600" b="1" dirty="0" smtClean="0">
                <a:latin typeface="Calibri" pitchFamily="34" charset="0"/>
                <a:cs typeface="Calibri" pitchFamily="34" charset="0"/>
              </a:rPr>
              <a:t> </a:t>
            </a:r>
            <a:endParaRPr lang="en-US" sz="2600" b="1" dirty="0" smtClean="0">
              <a:latin typeface="Calibri" pitchFamily="34" charset="0"/>
              <a:cs typeface="Calibri" pitchFamily="34" charset="0"/>
            </a:endParaRPr>
          </a:p>
          <a:p>
            <a:pPr algn="just"/>
            <a:endParaRPr lang="en-US" sz="2600" b="1" dirty="0" smtClean="0">
              <a:latin typeface="Calibri" pitchFamily="34" charset="0"/>
              <a:cs typeface="Calibri" pitchFamily="34" charset="0"/>
            </a:endParaRPr>
          </a:p>
          <a:p>
            <a:pPr algn="just"/>
            <a:r>
              <a:rPr lang="en-US" sz="2600" dirty="0" smtClean="0">
                <a:latin typeface="Calibri" pitchFamily="34" charset="0"/>
                <a:cs typeface="Calibri" pitchFamily="34" charset="0"/>
              </a:rPr>
              <a:t>a. </a:t>
            </a:r>
            <a:r>
              <a:rPr lang="en-US" sz="2600" b="1" dirty="0" smtClean="0">
                <a:latin typeface="Calibri" pitchFamily="34" charset="0"/>
                <a:cs typeface="Calibri" pitchFamily="34" charset="0"/>
              </a:rPr>
              <a:t>Simple </a:t>
            </a:r>
            <a:r>
              <a:rPr lang="en-US" sz="2600" b="1" dirty="0" smtClean="0">
                <a:latin typeface="Calibri" pitchFamily="34" charset="0"/>
                <a:cs typeface="Calibri" pitchFamily="34" charset="0"/>
              </a:rPr>
              <a:t>or specific guarantee: -</a:t>
            </a:r>
            <a:r>
              <a:rPr lang="en-US" sz="2600" dirty="0" smtClean="0">
                <a:latin typeface="Calibri" pitchFamily="34" charset="0"/>
                <a:cs typeface="Calibri" pitchFamily="34" charset="0"/>
              </a:rPr>
              <a:t> When a guarantee 	is given in respect of a single debt or specific transaction, it is called a specific or simple guarantee</a:t>
            </a:r>
            <a:r>
              <a:rPr lang="en-US" sz="2600" dirty="0" smtClean="0">
                <a:latin typeface="Calibri" pitchFamily="34" charset="0"/>
                <a:cs typeface="Calibri" pitchFamily="34" charset="0"/>
              </a:rPr>
              <a:t>.</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b. </a:t>
            </a:r>
            <a:r>
              <a:rPr lang="en-US" sz="2600" b="1" dirty="0" smtClean="0">
                <a:latin typeface="Calibri" pitchFamily="34" charset="0"/>
                <a:cs typeface="Calibri" pitchFamily="34" charset="0"/>
              </a:rPr>
              <a:t>Continuing guarantee: </a:t>
            </a:r>
            <a:r>
              <a:rPr lang="en-US" sz="2600" dirty="0" smtClean="0">
                <a:latin typeface="Calibri" pitchFamily="34" charset="0"/>
                <a:cs typeface="Calibri" pitchFamily="34" charset="0"/>
              </a:rPr>
              <a:t>When a guarantee extends to a series of transactions, it is called a continuing guarantee (sec.129). The surety’s </a:t>
            </a:r>
            <a:r>
              <a:rPr lang="en-US" sz="2600" dirty="0" smtClean="0">
                <a:latin typeface="Calibri" pitchFamily="34" charset="0"/>
                <a:cs typeface="Calibri" pitchFamily="34" charset="0"/>
              </a:rPr>
              <a:t>liability </a:t>
            </a:r>
            <a:r>
              <a:rPr lang="en-US" sz="2600" dirty="0" smtClean="0">
                <a:latin typeface="Calibri" pitchFamily="34" charset="0"/>
                <a:cs typeface="Calibri" pitchFamily="34" charset="0"/>
              </a:rPr>
              <a:t>in this case will continue till all the transactions 	are completed or till the guarantee is revoked by him for </a:t>
            </a:r>
            <a:r>
              <a:rPr lang="en-US" sz="2600" dirty="0" smtClean="0">
                <a:latin typeface="Calibri" pitchFamily="34" charset="0"/>
                <a:cs typeface="Calibri" pitchFamily="34" charset="0"/>
              </a:rPr>
              <a:t>further </a:t>
            </a:r>
            <a:r>
              <a:rPr lang="en-US" sz="2600" dirty="0" smtClean="0">
                <a:latin typeface="Calibri" pitchFamily="34" charset="0"/>
                <a:cs typeface="Calibri" pitchFamily="34" charset="0"/>
              </a:rPr>
              <a:t>future transactions.</a:t>
            </a:r>
            <a:endParaRPr lang="en-US" sz="26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4025</TotalTime>
  <Words>1289</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Verve</vt:lpstr>
      <vt:lpstr>WELCOME  Class: B.Com – Part-2  Subject: Business Regulatory Framework TOPIC:  SPECIAL CONTRACTS - INDEMNITY AND GUARANTEE</vt:lpstr>
      <vt:lpstr>CONTRACT OF INDEMNITY</vt:lpstr>
      <vt:lpstr>Features of Indemnity contract:</vt:lpstr>
      <vt:lpstr>Rights of an indemnity holder:-</vt:lpstr>
      <vt:lpstr>Rights of an Indemnifier:</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358</cp:revision>
  <dcterms:created xsi:type="dcterms:W3CDTF">2011-08-23T10:02:56Z</dcterms:created>
  <dcterms:modified xsi:type="dcterms:W3CDTF">2020-04-28T07:02:01Z</dcterms:modified>
</cp:coreProperties>
</file>